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4" r:id="rId7"/>
    <p:sldId id="274" r:id="rId8"/>
    <p:sldId id="277" r:id="rId9"/>
    <p:sldId id="261" r:id="rId10"/>
    <p:sldId id="266" r:id="rId11"/>
    <p:sldId id="267" r:id="rId12"/>
    <p:sldId id="268" r:id="rId13"/>
    <p:sldId id="276" r:id="rId14"/>
    <p:sldId id="270" r:id="rId15"/>
    <p:sldId id="271" r:id="rId16"/>
    <p:sldId id="272" r:id="rId17"/>
    <p:sldId id="262" r:id="rId18"/>
    <p:sldId id="273" r:id="rId19"/>
    <p:sldId id="263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82D"/>
    <a:srgbClr val="E9880B"/>
    <a:srgbClr val="990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16" autoAdjust="0"/>
    <p:restoredTop sz="94660"/>
  </p:normalViewPr>
  <p:slideViewPr>
    <p:cSldViewPr snapToGrid="0">
      <p:cViewPr>
        <p:scale>
          <a:sx n="102" d="100"/>
          <a:sy n="102" d="100"/>
        </p:scale>
        <p:origin x="1840" y="1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C58F7-E9F5-1149-A4C0-1E8D5F078242}" type="datetimeFigureOut">
              <a:rPr kumimoji="1" lang="zh-CN" altLang="en-US" smtClean="0"/>
              <a:t>2017/12/20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3D8BD-22F0-2E4C-9A3B-DB99A44687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442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04060" y="1827530"/>
            <a:ext cx="8183880" cy="3202305"/>
            <a:chOff x="3158" y="3470"/>
            <a:chExt cx="12888" cy="5043"/>
          </a:xfrm>
        </p:grpSpPr>
        <p:sp>
          <p:nvSpPr>
            <p:cNvPr id="42" name="文本框 1"/>
            <p:cNvSpPr txBox="1"/>
            <p:nvPr/>
          </p:nvSpPr>
          <p:spPr>
            <a:xfrm>
              <a:off x="5628" y="3470"/>
              <a:ext cx="7947" cy="1077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b="1">
                  <a:solidFill>
                    <a:srgbClr val="1F282D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“中国知网”</a:t>
              </a:r>
              <a:endParaRPr lang="en-US" altLang="zh-CN" sz="4000" b="1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6312" y="6131"/>
              <a:ext cx="6579" cy="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panose="020B0604020202020204" pitchFamily="34" charset="0"/>
                <a:defRPr sz="1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sz="2000" dirty="0"/>
                <a:t>简单操作手册</a:t>
              </a:r>
              <a:r>
                <a:rPr lang="en-US" altLang="zh-CN" sz="2000" dirty="0"/>
                <a:t>/</a:t>
              </a:r>
              <a:r>
                <a:rPr lang="zh-CN" altLang="en-US" sz="2000" dirty="0"/>
                <a:t>学生版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134" y="7097"/>
              <a:ext cx="6936" cy="1416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sz="1200" dirty="0">
                  <a:latin typeface="微软雅黑" panose="020B0503020204020204" charset="-122"/>
                  <a:ea typeface="微软雅黑" panose="020B0503020204020204" charset="-122"/>
                </a:rPr>
                <a:t>同方知网数字出版技术股份有限公司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sz="1200" dirty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</a:rPr>
                <a:t>科研诚信技术分公司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</a:rPr>
                <a:t>2017-10-27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58" y="4885"/>
              <a:ext cx="12888" cy="1077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/>
              <a:r>
                <a:rPr lang="zh-CN" altLang="en-US" sz="4000" b="1" dirty="0" smtClean="0">
                  <a:latin typeface="微软雅黑" panose="020B0503020204020204" charset="-122"/>
                  <a:ea typeface="微软雅黑" panose="020B0503020204020204" charset="-122"/>
                  <a:cs typeface="Clear Sans Light" pitchFamily="34" charset="0"/>
                  <a:sym typeface="+mn-ea"/>
                </a:rPr>
                <a:t>大学生毕业设计（论文）管理系统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3762" y="6928"/>
              <a:ext cx="11679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762" y="4716"/>
              <a:ext cx="11679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提交开题报告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根据学校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要求在规定时间内输入相关内容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、选择附件（如需要添加附件），点击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；导师审核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前可以修改；审核后根据审核要求进行处理（如审核后要求修改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再进行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后提交）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745" y="1478280"/>
            <a:ext cx="5006975" cy="51288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377190" y="1478280"/>
            <a:ext cx="2964815" cy="922020"/>
            <a:chOff x="550" y="2063"/>
            <a:chExt cx="4669" cy="145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0" y="2063"/>
              <a:ext cx="410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具体填写的项目每个学校不同，请根据学校要求填写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3747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中期报告：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根据学校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要求在规定时间内输入相关内容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、选择附件（如需要添加附件），点击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；审核前可以修改；审核后根据审核要求进行处理（如审核后要求修改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再进行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后提交）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77190" y="1651635"/>
            <a:ext cx="2964815" cy="922020"/>
            <a:chOff x="550" y="2063"/>
            <a:chExt cx="4669" cy="145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0" y="2063"/>
              <a:ext cx="410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具体填写的项目每个学校不同，请根据学校要求填写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345" y="1727200"/>
            <a:ext cx="5654675" cy="2369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提交指导记录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根据学校要求在规定时间内输入内容、选择附件（如需要添加附件），点击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；审核前可以修改；审核后根据审核要求进行处理（如审核后要求修改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在进行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后提交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248" y="2157959"/>
            <a:ext cx="5692775" cy="29413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5"/>
          <p:cNvGrpSpPr/>
          <p:nvPr/>
        </p:nvGrpSpPr>
        <p:grpSpPr>
          <a:xfrm>
            <a:off x="283141" y="1326296"/>
            <a:ext cx="5559425" cy="369570"/>
            <a:chOff x="550" y="2167"/>
            <a:chExt cx="8755" cy="582"/>
          </a:xfrm>
        </p:grpSpPr>
        <p:sp>
          <p:nvSpPr>
            <p:cNvPr id="13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10" y="2167"/>
              <a:ext cx="8195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指导记录可提交多次，可标明主题为：第</a:t>
              </a:r>
              <a:r>
                <a:rPr lang="en-US" altLang="zh-CN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次指导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提交指导记录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根据学校要求在规定时间内输入内容、选择附件（如需要添加附件），点击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</a:t>
            </a:r>
            <a:r>
              <a:rPr lang="en-US" altLang="zh-CN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；审核前可以修改；审核后根据审核要求进行处理（如审核后要求修改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在进行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</a:t>
            </a:r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后提交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en-US" altLang="zh-CN" sz="16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5"/>
          <p:cNvGrpSpPr/>
          <p:nvPr/>
        </p:nvGrpSpPr>
        <p:grpSpPr>
          <a:xfrm>
            <a:off x="283141" y="1326296"/>
            <a:ext cx="3541395" cy="369570"/>
            <a:chOff x="550" y="2167"/>
            <a:chExt cx="5577" cy="582"/>
          </a:xfrm>
        </p:grpSpPr>
        <p:sp>
          <p:nvSpPr>
            <p:cNvPr id="13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10" y="2167"/>
              <a:ext cx="5017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文献综述可直接添加附件提交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310" y="1978402"/>
            <a:ext cx="7133363" cy="402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92278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提交毕业设计（论文）：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根据学校的要求的提交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次数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次</a:t>
            </a:r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相应的时间要求进行提交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" y="1186180"/>
            <a:ext cx="11806555" cy="3004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440" y="2389505"/>
            <a:ext cx="5372735" cy="4277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Connector 60"/>
          <p:cNvCxnSpPr/>
          <p:nvPr/>
        </p:nvCxnSpPr>
        <p:spPr>
          <a:xfrm>
            <a:off x="7144545" y="5289017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06995" y="5070475"/>
            <a:ext cx="4291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步：输入各项内容，选择毕设（论文）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文档，按照文章标题进行命名，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（如需要，可添加其他附件，附件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不进行抄袭检测）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Straight Connector 60"/>
          <p:cNvCxnSpPr/>
          <p:nvPr/>
        </p:nvCxnSpPr>
        <p:spPr>
          <a:xfrm rot="5400000">
            <a:off x="11364509" y="402815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1030" y="4418330"/>
            <a:ext cx="2487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步：点击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42620"/>
            <a:ext cx="117900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提交毕业设计（论文）：</a:t>
            </a:r>
            <a:endParaRPr lang="zh-CN" altLang="en-US" sz="160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" y="3263900"/>
            <a:ext cx="11670030" cy="1184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右箭头 23"/>
          <p:cNvSpPr/>
          <p:nvPr/>
        </p:nvSpPr>
        <p:spPr>
          <a:xfrm rot="5400000">
            <a:off x="5765800" y="4535805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212204" y="4561840"/>
            <a:ext cx="4798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提交论文后，自动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进行检测，可查看查重结果并下载报告单自行查阅修改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190" y="1191895"/>
            <a:ext cx="1092263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每名学生有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提交机会：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按照对应的次数提交</a:t>
            </a: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提交成功后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，待系统自动进行抄袭检测后可显示查重结果和详细报告单，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每人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默认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具有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提交审核和检测的权限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，请确保论文的准确性，不要反复提交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50875"/>
            <a:ext cx="117900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提交毕业设计（论文）：</a:t>
            </a:r>
            <a:endParaRPr lang="zh-CN" altLang="en-US" sz="160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35" y="3137535"/>
            <a:ext cx="566991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"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最终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版毕设（论文）提交：如果学校要求提交最终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版（第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次提交权限），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请在规定时间内提交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对应的最终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版本论文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1216660"/>
            <a:ext cx="5669915" cy="11506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Connector 60"/>
          <p:cNvCxnSpPr/>
          <p:nvPr/>
        </p:nvCxnSpPr>
        <p:spPr>
          <a:xfrm rot="5400000">
            <a:off x="610149" y="275942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490598" y="4944745"/>
            <a:ext cx="5314698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详情页面可以查看毕设（论文）的详情：</a:t>
            </a: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检测结果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可查看报告单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查看写作助手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结果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，对论文格式给出检查与建议</a:t>
            </a:r>
            <a:endParaRPr 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可查看审核状态</a:t>
            </a:r>
          </a:p>
          <a:p>
            <a:pPr marL="285750" indent="-285750">
              <a:buFont typeface="Wingdings" panose="05000000000000000000" charset="0"/>
              <a:buChar char="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点击篇名可下载原文</a:t>
            </a:r>
          </a:p>
        </p:txBody>
      </p:sp>
      <p:cxnSp>
        <p:nvCxnSpPr>
          <p:cNvPr id="13" name="Straight Connector 60"/>
          <p:cNvCxnSpPr/>
          <p:nvPr/>
        </p:nvCxnSpPr>
        <p:spPr>
          <a:xfrm flipH="1">
            <a:off x="6866804" y="5319743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530" y="750570"/>
            <a:ext cx="3497580" cy="53574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763905"/>
            <a:ext cx="11712575" cy="40227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128520" y="4919980"/>
            <a:ext cx="346900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查看答辩安排：可查看所在的答辩组</a:t>
            </a:r>
            <a:r>
              <a:rPr lang="zh-CN" altLang="en-US" sz="16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信息，按照答辩安排时间和地点进行线下答辩</a:t>
            </a:r>
            <a:endParaRPr lang="zh-CN" altLang="en-US" sz="16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845" y="2124710"/>
            <a:ext cx="5890895" cy="4511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Connector 60"/>
          <p:cNvCxnSpPr/>
          <p:nvPr/>
        </p:nvCxnSpPr>
        <p:spPr>
          <a:xfrm rot="5400000">
            <a:off x="1762039" y="5143848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888172" y="5561143"/>
            <a:ext cx="140335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答辩后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如果学校或导师有要求，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可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根据老师要求自行</a:t>
            </a:r>
            <a:r>
              <a:rPr lang="zh-CN" sz="1600" dirty="0" smtClean="0">
                <a:latin typeface="微软雅黑" panose="020B0503020204020204" charset="-122"/>
                <a:ea typeface="微软雅黑" panose="020B0503020204020204" charset="-122"/>
              </a:rPr>
              <a:t>录入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</a:rPr>
              <a:t>答辩记录</a:t>
            </a:r>
          </a:p>
        </p:txBody>
      </p:sp>
      <p:cxnSp>
        <p:nvCxnSpPr>
          <p:cNvPr id="13" name="Straight Connector 60"/>
          <p:cNvCxnSpPr/>
          <p:nvPr/>
        </p:nvCxnSpPr>
        <p:spPr>
          <a:xfrm flipH="1">
            <a:off x="5291522" y="6122844"/>
            <a:ext cx="612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112" y="584626"/>
            <a:ext cx="4839335" cy="56241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74370" y="181610"/>
            <a:ext cx="2051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评审答辩和成绩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4369" y="703580"/>
            <a:ext cx="5876743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学生可查看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成绩：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最终成绩*</a:t>
            </a:r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1=</a:t>
            </a:r>
            <a:r>
              <a:rPr lang="zh-CN" altLang="en-US" sz="2000" dirty="0" smtClean="0">
                <a:sym typeface="+mn-ea"/>
              </a:rPr>
              <a:t>指导</a:t>
            </a:r>
            <a:r>
              <a:rPr lang="zh-CN" altLang="en-US" sz="2000" dirty="0" smtClean="0"/>
              <a:t>成绩*</a:t>
            </a:r>
            <a:r>
              <a:rPr lang="en-US" altLang="zh-CN" sz="2000" dirty="0" smtClean="0"/>
              <a:t>0.3+</a:t>
            </a:r>
            <a:r>
              <a:rPr lang="zh-CN" altLang="en-US" sz="2000" dirty="0" smtClean="0"/>
              <a:t>评阅成绩</a:t>
            </a:r>
            <a:r>
              <a:rPr lang="zh-CN" altLang="en-US" sz="2000" dirty="0" smtClean="0"/>
              <a:t>*</a:t>
            </a:r>
            <a:r>
              <a:rPr lang="en-US" altLang="zh-CN" sz="2000" dirty="0" smtClean="0"/>
              <a:t>0.2</a:t>
            </a:r>
          </a:p>
          <a:p>
            <a:r>
              <a:rPr lang="en-US" altLang="zh-CN" sz="2000" dirty="0" smtClean="0"/>
              <a:t>+</a:t>
            </a:r>
            <a:r>
              <a:rPr lang="zh-CN" altLang="en-US" sz="2000" dirty="0"/>
              <a:t>答辩</a:t>
            </a:r>
            <a:r>
              <a:rPr lang="zh-CN" altLang="en-US" sz="2000" dirty="0" smtClean="0"/>
              <a:t>成绩*</a:t>
            </a:r>
            <a:r>
              <a:rPr lang="en-US" altLang="zh-CN" sz="2000" dirty="0" smtClean="0"/>
              <a:t>0.5</a:t>
            </a:r>
            <a:endParaRPr lang="en-US" altLang="zh-CN" sz="2000" dirty="0"/>
          </a:p>
          <a:p>
            <a:endParaRPr lang="zh-CN" altLang="en-US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908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其他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" y="1475740"/>
            <a:ext cx="5738495" cy="11201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613409" y="686435"/>
            <a:ext cx="9044157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学生可查看学校和院系发布的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公告，需严格按照学校规定做好毕业设计工作</a:t>
            </a:r>
            <a:endParaRPr lang="zh-CN" altLang="en-US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390" y="2473960"/>
            <a:ext cx="5067935" cy="3276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16785" y="790575"/>
            <a:ext cx="1844040" cy="2077720"/>
            <a:chOff x="1105" y="4092"/>
            <a:chExt cx="2904" cy="3272"/>
          </a:xfrm>
        </p:grpSpPr>
        <p:sp>
          <p:nvSpPr>
            <p:cNvPr id="4" name="矩形 3"/>
            <p:cNvSpPr/>
            <p:nvPr/>
          </p:nvSpPr>
          <p:spPr>
            <a:xfrm>
              <a:off x="1105" y="4092"/>
              <a:ext cx="2904" cy="29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05" y="6996"/>
              <a:ext cx="2904" cy="368"/>
            </a:xfrm>
            <a:prstGeom prst="rect">
              <a:avLst/>
            </a:prstGeom>
            <a:solidFill>
              <a:srgbClr val="990014"/>
            </a:solidFill>
            <a:ln>
              <a:solidFill>
                <a:srgbClr val="99001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67" y="6244"/>
              <a:ext cx="2564" cy="0"/>
            </a:xfrm>
            <a:prstGeom prst="line">
              <a:avLst/>
            </a:prstGeom>
            <a:ln>
              <a:solidFill>
                <a:srgbClr val="1F282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605" y="6316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登录系统</a:t>
              </a:r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2142" y="4760"/>
              <a:ext cx="813" cy="109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solidFill>
              <a:srgbClr val="333333"/>
            </a:solidFill>
            <a:ln>
              <a:solidFill>
                <a:schemeClr val="bg1">
                  <a:lumMod val="9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94910" y="790575"/>
            <a:ext cx="1844040" cy="2077720"/>
            <a:chOff x="7866" y="1245"/>
            <a:chExt cx="2904" cy="3272"/>
          </a:xfrm>
        </p:grpSpPr>
        <p:grpSp>
          <p:nvGrpSpPr>
            <p:cNvPr id="27" name="组合 26"/>
            <p:cNvGrpSpPr/>
            <p:nvPr/>
          </p:nvGrpSpPr>
          <p:grpSpPr>
            <a:xfrm>
              <a:off x="7866" y="1245"/>
              <a:ext cx="2904" cy="3272"/>
              <a:chOff x="1105" y="4092"/>
              <a:chExt cx="2904" cy="327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个人设置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754" y="1916"/>
              <a:ext cx="1087" cy="1090"/>
              <a:chOff x="11251" y="4547"/>
              <a:chExt cx="756" cy="758"/>
            </a:xfrm>
          </p:grpSpPr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11251" y="4547"/>
                <a:ext cx="757" cy="758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0" name="Freeform 46"/>
              <p:cNvSpPr>
                <a:spLocks noEditPoints="1"/>
              </p:cNvSpPr>
              <p:nvPr/>
            </p:nvSpPr>
            <p:spPr bwMode="auto">
              <a:xfrm>
                <a:off x="11466" y="4759"/>
                <a:ext cx="330" cy="33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1" name="Freeform 47"/>
              <p:cNvSpPr>
                <a:spLocks noEditPoints="1"/>
              </p:cNvSpPr>
              <p:nvPr/>
            </p:nvSpPr>
            <p:spPr bwMode="auto">
              <a:xfrm>
                <a:off x="11536" y="4829"/>
                <a:ext cx="190" cy="19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773035" y="790575"/>
            <a:ext cx="1844040" cy="2077720"/>
            <a:chOff x="12241" y="1245"/>
            <a:chExt cx="2904" cy="3272"/>
          </a:xfrm>
        </p:grpSpPr>
        <p:grpSp>
          <p:nvGrpSpPr>
            <p:cNvPr id="9" name="组合 8"/>
            <p:cNvGrpSpPr/>
            <p:nvPr/>
          </p:nvGrpSpPr>
          <p:grpSpPr>
            <a:xfrm>
              <a:off x="12241" y="1245"/>
              <a:ext cx="2904" cy="3272"/>
              <a:chOff x="1105" y="4092"/>
              <a:chExt cx="2904" cy="327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师生双选</a:t>
                </a:r>
              </a:p>
            </p:txBody>
          </p:sp>
        </p:grp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13096" y="1902"/>
              <a:ext cx="1195" cy="1116"/>
            </a:xfrm>
            <a:custGeom>
              <a:avLst/>
              <a:gdLst>
                <a:gd name="T0" fmla="*/ 22 w 199"/>
                <a:gd name="T1" fmla="*/ 84 h 186"/>
                <a:gd name="T2" fmla="*/ 10 w 199"/>
                <a:gd name="T3" fmla="*/ 69 h 186"/>
                <a:gd name="T4" fmla="*/ 60 w 199"/>
                <a:gd name="T5" fmla="*/ 0 h 186"/>
                <a:gd name="T6" fmla="*/ 71 w 199"/>
                <a:gd name="T7" fmla="*/ 37 h 186"/>
                <a:gd name="T8" fmla="*/ 38 w 199"/>
                <a:gd name="T9" fmla="*/ 82 h 186"/>
                <a:gd name="T10" fmla="*/ 49 w 199"/>
                <a:gd name="T11" fmla="*/ 101 h 186"/>
                <a:gd name="T12" fmla="*/ 39 w 199"/>
                <a:gd name="T13" fmla="*/ 111 h 186"/>
                <a:gd name="T14" fmla="*/ 32 w 199"/>
                <a:gd name="T15" fmla="*/ 92 h 186"/>
                <a:gd name="T16" fmla="*/ 128 w 199"/>
                <a:gd name="T17" fmla="*/ 82 h 186"/>
                <a:gd name="T18" fmla="*/ 68 w 199"/>
                <a:gd name="T19" fmla="*/ 97 h 186"/>
                <a:gd name="T20" fmla="*/ 71 w 199"/>
                <a:gd name="T21" fmla="*/ 101 h 186"/>
                <a:gd name="T22" fmla="*/ 81 w 199"/>
                <a:gd name="T23" fmla="*/ 120 h 186"/>
                <a:gd name="T24" fmla="*/ 100 w 199"/>
                <a:gd name="T25" fmla="*/ 130 h 186"/>
                <a:gd name="T26" fmla="*/ 119 w 199"/>
                <a:gd name="T27" fmla="*/ 140 h 186"/>
                <a:gd name="T28" fmla="*/ 103 w 199"/>
                <a:gd name="T29" fmla="*/ 178 h 186"/>
                <a:gd name="T30" fmla="*/ 124 w 199"/>
                <a:gd name="T31" fmla="*/ 170 h 186"/>
                <a:gd name="T32" fmla="*/ 143 w 199"/>
                <a:gd name="T33" fmla="*/ 160 h 186"/>
                <a:gd name="T34" fmla="*/ 159 w 199"/>
                <a:gd name="T35" fmla="*/ 143 h 186"/>
                <a:gd name="T36" fmla="*/ 168 w 199"/>
                <a:gd name="T37" fmla="*/ 122 h 186"/>
                <a:gd name="T38" fmla="*/ 116 w 199"/>
                <a:gd name="T39" fmla="*/ 143 h 186"/>
                <a:gd name="T40" fmla="*/ 94 w 199"/>
                <a:gd name="T41" fmla="*/ 150 h 186"/>
                <a:gd name="T42" fmla="*/ 80 w 199"/>
                <a:gd name="T43" fmla="*/ 135 h 186"/>
                <a:gd name="T44" fmla="*/ 77 w 199"/>
                <a:gd name="T45" fmla="*/ 123 h 186"/>
                <a:gd name="T46" fmla="*/ 65 w 199"/>
                <a:gd name="T47" fmla="*/ 121 h 186"/>
                <a:gd name="T48" fmla="*/ 51 w 199"/>
                <a:gd name="T49" fmla="*/ 106 h 186"/>
                <a:gd name="T50" fmla="*/ 29 w 199"/>
                <a:gd name="T51" fmla="*/ 143 h 186"/>
                <a:gd name="T52" fmla="*/ 41 w 199"/>
                <a:gd name="T53" fmla="*/ 145 h 186"/>
                <a:gd name="T54" fmla="*/ 55 w 199"/>
                <a:gd name="T55" fmla="*/ 160 h 186"/>
                <a:gd name="T56" fmla="*/ 58 w 199"/>
                <a:gd name="T57" fmla="*/ 172 h 186"/>
                <a:gd name="T58" fmla="*/ 79 w 199"/>
                <a:gd name="T59" fmla="*/ 165 h 186"/>
                <a:gd name="T60" fmla="*/ 94 w 199"/>
                <a:gd name="T61" fmla="*/ 180 h 186"/>
                <a:gd name="T62" fmla="*/ 116 w 199"/>
                <a:gd name="T63" fmla="*/ 143 h 186"/>
                <a:gd name="T64" fmla="*/ 119 w 199"/>
                <a:gd name="T65" fmla="*/ 23 h 186"/>
                <a:gd name="T66" fmla="*/ 59 w 199"/>
                <a:gd name="T67" fmla="*/ 54 h 186"/>
                <a:gd name="T68" fmla="*/ 64 w 199"/>
                <a:gd name="T69" fmla="*/ 92 h 186"/>
                <a:gd name="T70" fmla="*/ 103 w 199"/>
                <a:gd name="T71" fmla="*/ 80 h 186"/>
                <a:gd name="T72" fmla="*/ 160 w 199"/>
                <a:gd name="T73" fmla="*/ 110 h 186"/>
                <a:gd name="T74" fmla="*/ 178 w 199"/>
                <a:gd name="T75" fmla="*/ 83 h 186"/>
                <a:gd name="T76" fmla="*/ 142 w 199"/>
                <a:gd name="T77" fmla="*/ 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86">
                  <a:moveTo>
                    <a:pt x="27" y="88"/>
                  </a:moveTo>
                  <a:cubicBezTo>
                    <a:pt x="25" y="87"/>
                    <a:pt x="23" y="86"/>
                    <a:pt x="22" y="84"/>
                  </a:cubicBezTo>
                  <a:cubicBezTo>
                    <a:pt x="20" y="82"/>
                    <a:pt x="18" y="80"/>
                    <a:pt x="17" y="78"/>
                  </a:cubicBezTo>
                  <a:cubicBezTo>
                    <a:pt x="15" y="75"/>
                    <a:pt x="13" y="72"/>
                    <a:pt x="10" y="6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4" y="29"/>
                    <a:pt x="77" y="33"/>
                    <a:pt x="71" y="37"/>
                  </a:cubicBezTo>
                  <a:cubicBezTo>
                    <a:pt x="54" y="48"/>
                    <a:pt x="53" y="50"/>
                    <a:pt x="53" y="53"/>
                  </a:cubicBezTo>
                  <a:cubicBezTo>
                    <a:pt x="52" y="56"/>
                    <a:pt x="45" y="74"/>
                    <a:pt x="38" y="82"/>
                  </a:cubicBezTo>
                  <a:cubicBezTo>
                    <a:pt x="36" y="86"/>
                    <a:pt x="35" y="90"/>
                    <a:pt x="37" y="93"/>
                  </a:cubicBezTo>
                  <a:cubicBezTo>
                    <a:pt x="39" y="97"/>
                    <a:pt x="44" y="100"/>
                    <a:pt x="49" y="101"/>
                  </a:cubicBezTo>
                  <a:cubicBezTo>
                    <a:pt x="49" y="101"/>
                    <a:pt x="48" y="102"/>
                    <a:pt x="47" y="103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7" y="108"/>
                    <a:pt x="36" y="104"/>
                    <a:pt x="35" y="100"/>
                  </a:cubicBezTo>
                  <a:cubicBezTo>
                    <a:pt x="34" y="97"/>
                    <a:pt x="33" y="93"/>
                    <a:pt x="32" y="92"/>
                  </a:cubicBezTo>
                  <a:cubicBezTo>
                    <a:pt x="31" y="90"/>
                    <a:pt x="29" y="89"/>
                    <a:pt x="27" y="88"/>
                  </a:cubicBezTo>
                  <a:moveTo>
                    <a:pt x="128" y="82"/>
                  </a:moveTo>
                  <a:cubicBezTo>
                    <a:pt x="106" y="90"/>
                    <a:pt x="88" y="86"/>
                    <a:pt x="83" y="83"/>
                  </a:cubicBezTo>
                  <a:cubicBezTo>
                    <a:pt x="80" y="87"/>
                    <a:pt x="75" y="92"/>
                    <a:pt x="68" y="97"/>
                  </a:cubicBezTo>
                  <a:cubicBezTo>
                    <a:pt x="67" y="97"/>
                    <a:pt x="67" y="98"/>
                    <a:pt x="66" y="98"/>
                  </a:cubicBezTo>
                  <a:cubicBezTo>
                    <a:pt x="68" y="99"/>
                    <a:pt x="69" y="100"/>
                    <a:pt x="71" y="101"/>
                  </a:cubicBezTo>
                  <a:cubicBezTo>
                    <a:pt x="75" y="105"/>
                    <a:pt x="75" y="111"/>
                    <a:pt x="74" y="116"/>
                  </a:cubicBezTo>
                  <a:cubicBezTo>
                    <a:pt x="76" y="117"/>
                    <a:pt x="79" y="118"/>
                    <a:pt x="81" y="120"/>
                  </a:cubicBezTo>
                  <a:cubicBezTo>
                    <a:pt x="82" y="122"/>
                    <a:pt x="84" y="124"/>
                    <a:pt x="84" y="127"/>
                  </a:cubicBezTo>
                  <a:cubicBezTo>
                    <a:pt x="90" y="125"/>
                    <a:pt x="96" y="126"/>
                    <a:pt x="100" y="130"/>
                  </a:cubicBezTo>
                  <a:cubicBezTo>
                    <a:pt x="102" y="132"/>
                    <a:pt x="103" y="134"/>
                    <a:pt x="103" y="137"/>
                  </a:cubicBezTo>
                  <a:cubicBezTo>
                    <a:pt x="109" y="135"/>
                    <a:pt x="115" y="136"/>
                    <a:pt x="119" y="140"/>
                  </a:cubicBezTo>
                  <a:cubicBezTo>
                    <a:pt x="125" y="146"/>
                    <a:pt x="124" y="156"/>
                    <a:pt x="117" y="163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8" y="183"/>
                    <a:pt x="116" y="184"/>
                    <a:pt x="121" y="179"/>
                  </a:cubicBezTo>
                  <a:cubicBezTo>
                    <a:pt x="123" y="177"/>
                    <a:pt x="124" y="173"/>
                    <a:pt x="124" y="170"/>
                  </a:cubicBezTo>
                  <a:cubicBezTo>
                    <a:pt x="129" y="173"/>
                    <a:pt x="136" y="173"/>
                    <a:pt x="140" y="169"/>
                  </a:cubicBezTo>
                  <a:cubicBezTo>
                    <a:pt x="143" y="167"/>
                    <a:pt x="143" y="163"/>
                    <a:pt x="143" y="160"/>
                  </a:cubicBezTo>
                  <a:cubicBezTo>
                    <a:pt x="148" y="163"/>
                    <a:pt x="155" y="163"/>
                    <a:pt x="159" y="159"/>
                  </a:cubicBezTo>
                  <a:cubicBezTo>
                    <a:pt x="163" y="155"/>
                    <a:pt x="163" y="149"/>
                    <a:pt x="159" y="143"/>
                  </a:cubicBezTo>
                  <a:cubicBezTo>
                    <a:pt x="163" y="144"/>
                    <a:pt x="167" y="143"/>
                    <a:pt x="169" y="140"/>
                  </a:cubicBezTo>
                  <a:cubicBezTo>
                    <a:pt x="174" y="136"/>
                    <a:pt x="174" y="128"/>
                    <a:pt x="168" y="122"/>
                  </a:cubicBezTo>
                  <a:lnTo>
                    <a:pt x="128" y="82"/>
                  </a:lnTo>
                  <a:close/>
                  <a:moveTo>
                    <a:pt x="116" y="143"/>
                  </a:moveTo>
                  <a:cubicBezTo>
                    <a:pt x="112" y="139"/>
                    <a:pt x="104" y="140"/>
                    <a:pt x="99" y="145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9" y="145"/>
                    <a:pt x="100" y="137"/>
                    <a:pt x="96" y="133"/>
                  </a:cubicBezTo>
                  <a:cubicBezTo>
                    <a:pt x="92" y="129"/>
                    <a:pt x="85" y="130"/>
                    <a:pt x="80" y="135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80" y="135"/>
                    <a:pt x="81" y="127"/>
                    <a:pt x="77" y="123"/>
                  </a:cubicBezTo>
                  <a:cubicBezTo>
                    <a:pt x="73" y="119"/>
                    <a:pt x="66" y="120"/>
                    <a:pt x="61" y="125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70" y="116"/>
                    <a:pt x="71" y="108"/>
                    <a:pt x="67" y="104"/>
                  </a:cubicBezTo>
                  <a:cubicBezTo>
                    <a:pt x="63" y="100"/>
                    <a:pt x="56" y="101"/>
                    <a:pt x="51" y="10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26" y="131"/>
                    <a:pt x="25" y="139"/>
                    <a:pt x="29" y="143"/>
                  </a:cubicBezTo>
                  <a:cubicBezTo>
                    <a:pt x="32" y="146"/>
                    <a:pt x="38" y="146"/>
                    <a:pt x="43" y="143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36" y="150"/>
                    <a:pt x="35" y="158"/>
                    <a:pt x="39" y="162"/>
                  </a:cubicBezTo>
                  <a:cubicBezTo>
                    <a:pt x="43" y="166"/>
                    <a:pt x="50" y="165"/>
                    <a:pt x="55" y="160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55" y="160"/>
                    <a:pt x="54" y="168"/>
                    <a:pt x="58" y="172"/>
                  </a:cubicBezTo>
                  <a:cubicBezTo>
                    <a:pt x="62" y="176"/>
                    <a:pt x="70" y="175"/>
                    <a:pt x="75" y="170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4" y="170"/>
                    <a:pt x="73" y="178"/>
                    <a:pt x="77" y="182"/>
                  </a:cubicBezTo>
                  <a:cubicBezTo>
                    <a:pt x="81" y="186"/>
                    <a:pt x="89" y="185"/>
                    <a:pt x="94" y="180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9" y="155"/>
                    <a:pt x="120" y="147"/>
                    <a:pt x="116" y="143"/>
                  </a:cubicBezTo>
                  <a:moveTo>
                    <a:pt x="142" y="1"/>
                  </a:moveTo>
                  <a:cubicBezTo>
                    <a:pt x="119" y="23"/>
                    <a:pt x="119" y="23"/>
                    <a:pt x="119" y="23"/>
                  </a:cubicBezTo>
                  <a:cubicBezTo>
                    <a:pt x="113" y="29"/>
                    <a:pt x="94" y="32"/>
                    <a:pt x="92" y="33"/>
                  </a:cubicBezTo>
                  <a:cubicBezTo>
                    <a:pt x="89" y="33"/>
                    <a:pt x="59" y="52"/>
                    <a:pt x="59" y="54"/>
                  </a:cubicBezTo>
                  <a:cubicBezTo>
                    <a:pt x="59" y="56"/>
                    <a:pt x="51" y="76"/>
                    <a:pt x="44" y="86"/>
                  </a:cubicBezTo>
                  <a:cubicBezTo>
                    <a:pt x="39" y="93"/>
                    <a:pt x="54" y="98"/>
                    <a:pt x="64" y="92"/>
                  </a:cubicBezTo>
                  <a:cubicBezTo>
                    <a:pt x="76" y="83"/>
                    <a:pt x="82" y="74"/>
                    <a:pt x="82" y="74"/>
                  </a:cubicBezTo>
                  <a:cubicBezTo>
                    <a:pt x="82" y="74"/>
                    <a:pt x="88" y="79"/>
                    <a:pt x="103" y="80"/>
                  </a:cubicBezTo>
                  <a:cubicBezTo>
                    <a:pt x="120" y="81"/>
                    <a:pt x="130" y="77"/>
                    <a:pt x="130" y="77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3" y="103"/>
                    <a:pt x="165" y="94"/>
                    <a:pt x="167" y="91"/>
                  </a:cubicBezTo>
                  <a:cubicBezTo>
                    <a:pt x="170" y="87"/>
                    <a:pt x="174" y="87"/>
                    <a:pt x="178" y="83"/>
                  </a:cubicBezTo>
                  <a:cubicBezTo>
                    <a:pt x="181" y="79"/>
                    <a:pt x="194" y="63"/>
                    <a:pt x="199" y="58"/>
                  </a:cubicBezTo>
                  <a:lnTo>
                    <a:pt x="142" y="1"/>
                  </a:lnTo>
                  <a:close/>
                </a:path>
              </a:pathLst>
            </a:custGeom>
            <a:solidFill>
              <a:srgbClr val="1F28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16785" y="3540125"/>
            <a:ext cx="1844040" cy="2077720"/>
            <a:chOff x="3491" y="5575"/>
            <a:chExt cx="2904" cy="3272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1" y="5575"/>
              <a:ext cx="2904" cy="3272"/>
              <a:chOff x="1105" y="4092"/>
              <a:chExt cx="2904" cy="327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1605" y="6316"/>
                <a:ext cx="18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过程文档</a:t>
                </a:r>
              </a:p>
            </p:txBody>
          </p:sp>
        </p:grpSp>
        <p:sp>
          <p:nvSpPr>
            <p:cNvPr id="197" name="Freeform 196"/>
            <p:cNvSpPr>
              <a:spLocks noEditPoints="1"/>
            </p:cNvSpPr>
            <p:nvPr/>
          </p:nvSpPr>
          <p:spPr bwMode="auto">
            <a:xfrm>
              <a:off x="4565" y="6212"/>
              <a:ext cx="756" cy="1009"/>
            </a:xfrm>
            <a:custGeom>
              <a:avLst/>
              <a:gdLst>
                <a:gd name="T0" fmla="*/ 23 w 141"/>
                <a:gd name="T1" fmla="*/ 69 h 189"/>
                <a:gd name="T2" fmla="*/ 35 w 141"/>
                <a:gd name="T3" fmla="*/ 57 h 189"/>
                <a:gd name="T4" fmla="*/ 35 w 141"/>
                <a:gd name="T5" fmla="*/ 79 h 189"/>
                <a:gd name="T6" fmla="*/ 23 w 141"/>
                <a:gd name="T7" fmla="*/ 92 h 189"/>
                <a:gd name="T8" fmla="*/ 35 w 141"/>
                <a:gd name="T9" fmla="*/ 79 h 189"/>
                <a:gd name="T10" fmla="*/ 23 w 141"/>
                <a:gd name="T11" fmla="*/ 101 h 189"/>
                <a:gd name="T12" fmla="*/ 35 w 141"/>
                <a:gd name="T13" fmla="*/ 114 h 189"/>
                <a:gd name="T14" fmla="*/ 35 w 141"/>
                <a:gd name="T15" fmla="*/ 123 h 189"/>
                <a:gd name="T16" fmla="*/ 23 w 141"/>
                <a:gd name="T17" fmla="*/ 136 h 189"/>
                <a:gd name="T18" fmla="*/ 35 w 141"/>
                <a:gd name="T19" fmla="*/ 123 h 189"/>
                <a:gd name="T20" fmla="*/ 35 w 141"/>
                <a:gd name="T21" fmla="*/ 158 h 189"/>
                <a:gd name="T22" fmla="*/ 23 w 141"/>
                <a:gd name="T23" fmla="*/ 146 h 189"/>
                <a:gd name="T24" fmla="*/ 44 w 141"/>
                <a:gd name="T25" fmla="*/ 158 h 189"/>
                <a:gd name="T26" fmla="*/ 119 w 141"/>
                <a:gd name="T27" fmla="*/ 151 h 189"/>
                <a:gd name="T28" fmla="*/ 44 w 141"/>
                <a:gd name="T29" fmla="*/ 158 h 189"/>
                <a:gd name="T30" fmla="*/ 44 w 141"/>
                <a:gd name="T31" fmla="*/ 129 h 189"/>
                <a:gd name="T32" fmla="*/ 119 w 141"/>
                <a:gd name="T33" fmla="*/ 136 h 189"/>
                <a:gd name="T34" fmla="*/ 119 w 141"/>
                <a:gd name="T35" fmla="*/ 107 h 189"/>
                <a:gd name="T36" fmla="*/ 44 w 141"/>
                <a:gd name="T37" fmla="*/ 114 h 189"/>
                <a:gd name="T38" fmla="*/ 119 w 141"/>
                <a:gd name="T39" fmla="*/ 107 h 189"/>
                <a:gd name="T40" fmla="*/ 44 w 141"/>
                <a:gd name="T41" fmla="*/ 62 h 189"/>
                <a:gd name="T42" fmla="*/ 119 w 141"/>
                <a:gd name="T43" fmla="*/ 69 h 189"/>
                <a:gd name="T44" fmla="*/ 119 w 141"/>
                <a:gd name="T45" fmla="*/ 84 h 189"/>
                <a:gd name="T46" fmla="*/ 44 w 141"/>
                <a:gd name="T47" fmla="*/ 92 h 189"/>
                <a:gd name="T48" fmla="*/ 119 w 141"/>
                <a:gd name="T49" fmla="*/ 84 h 189"/>
                <a:gd name="T50" fmla="*/ 59 w 141"/>
                <a:gd name="T51" fmla="*/ 12 h 189"/>
                <a:gd name="T52" fmla="*/ 82 w 141"/>
                <a:gd name="T53" fmla="*/ 12 h 189"/>
                <a:gd name="T54" fmla="*/ 115 w 141"/>
                <a:gd name="T55" fmla="*/ 37 h 189"/>
                <a:gd name="T56" fmla="*/ 37 w 141"/>
                <a:gd name="T57" fmla="*/ 23 h 189"/>
                <a:gd name="T58" fmla="*/ 71 w 141"/>
                <a:gd name="T59" fmla="*/ 15 h 189"/>
                <a:gd name="T60" fmla="*/ 71 w 141"/>
                <a:gd name="T61" fmla="*/ 9 h 189"/>
                <a:gd name="T62" fmla="*/ 132 w 141"/>
                <a:gd name="T63" fmla="*/ 16 h 189"/>
                <a:gd name="T64" fmla="*/ 106 w 141"/>
                <a:gd name="T65" fmla="*/ 18 h 189"/>
                <a:gd name="T66" fmla="*/ 130 w 141"/>
                <a:gd name="T67" fmla="*/ 27 h 189"/>
                <a:gd name="T68" fmla="*/ 11 w 141"/>
                <a:gd name="T69" fmla="*/ 178 h 189"/>
                <a:gd name="T70" fmla="*/ 24 w 141"/>
                <a:gd name="T71" fmla="*/ 27 h 189"/>
                <a:gd name="T72" fmla="*/ 43 w 141"/>
                <a:gd name="T73" fmla="*/ 16 h 189"/>
                <a:gd name="T74" fmla="*/ 0 w 141"/>
                <a:gd name="T75" fmla="*/ 25 h 189"/>
                <a:gd name="T76" fmla="*/ 9 w 141"/>
                <a:gd name="T77" fmla="*/ 189 h 189"/>
                <a:gd name="T78" fmla="*/ 141 w 141"/>
                <a:gd name="T79" fmla="*/ 180 h 189"/>
                <a:gd name="T80" fmla="*/ 132 w 141"/>
                <a:gd name="T81" fmla="*/ 1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" h="189">
                  <a:moveTo>
                    <a:pt x="35" y="69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5" y="57"/>
                    <a:pt x="35" y="57"/>
                    <a:pt x="35" y="57"/>
                  </a:cubicBezTo>
                  <a:lnTo>
                    <a:pt x="35" y="69"/>
                  </a:lnTo>
                  <a:close/>
                  <a:moveTo>
                    <a:pt x="35" y="79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35" y="92"/>
                    <a:pt x="35" y="92"/>
                    <a:pt x="35" y="92"/>
                  </a:cubicBezTo>
                  <a:lnTo>
                    <a:pt x="35" y="79"/>
                  </a:lnTo>
                  <a:close/>
                  <a:moveTo>
                    <a:pt x="35" y="101"/>
                  </a:moveTo>
                  <a:cubicBezTo>
                    <a:pt x="23" y="101"/>
                    <a:pt x="23" y="101"/>
                    <a:pt x="23" y="101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35" y="114"/>
                    <a:pt x="35" y="114"/>
                    <a:pt x="35" y="114"/>
                  </a:cubicBezTo>
                  <a:lnTo>
                    <a:pt x="35" y="101"/>
                  </a:lnTo>
                  <a:close/>
                  <a:moveTo>
                    <a:pt x="35" y="123"/>
                  </a:moveTo>
                  <a:cubicBezTo>
                    <a:pt x="23" y="123"/>
                    <a:pt x="23" y="123"/>
                    <a:pt x="23" y="123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35" y="136"/>
                    <a:pt x="35" y="136"/>
                    <a:pt x="35" y="136"/>
                  </a:cubicBezTo>
                  <a:lnTo>
                    <a:pt x="35" y="123"/>
                  </a:lnTo>
                  <a:close/>
                  <a:moveTo>
                    <a:pt x="23" y="158"/>
                  </a:moveTo>
                  <a:cubicBezTo>
                    <a:pt x="35" y="158"/>
                    <a:pt x="35" y="158"/>
                    <a:pt x="35" y="15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23" y="146"/>
                    <a:pt x="23" y="146"/>
                    <a:pt x="23" y="146"/>
                  </a:cubicBezTo>
                  <a:lnTo>
                    <a:pt x="23" y="158"/>
                  </a:lnTo>
                  <a:close/>
                  <a:moveTo>
                    <a:pt x="44" y="158"/>
                  </a:moveTo>
                  <a:cubicBezTo>
                    <a:pt x="119" y="158"/>
                    <a:pt x="119" y="158"/>
                    <a:pt x="119" y="158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44" y="151"/>
                    <a:pt x="44" y="151"/>
                    <a:pt x="44" y="151"/>
                  </a:cubicBezTo>
                  <a:lnTo>
                    <a:pt x="44" y="158"/>
                  </a:lnTo>
                  <a:close/>
                  <a:moveTo>
                    <a:pt x="119" y="129"/>
                  </a:moveTo>
                  <a:cubicBezTo>
                    <a:pt x="44" y="129"/>
                    <a:pt x="44" y="129"/>
                    <a:pt x="44" y="129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119" y="136"/>
                    <a:pt x="119" y="136"/>
                    <a:pt x="119" y="136"/>
                  </a:cubicBezTo>
                  <a:lnTo>
                    <a:pt x="119" y="129"/>
                  </a:lnTo>
                  <a:close/>
                  <a:moveTo>
                    <a:pt x="119" y="107"/>
                  </a:moveTo>
                  <a:cubicBezTo>
                    <a:pt x="44" y="107"/>
                    <a:pt x="44" y="107"/>
                    <a:pt x="44" y="107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119" y="114"/>
                    <a:pt x="119" y="114"/>
                    <a:pt x="119" y="114"/>
                  </a:cubicBezTo>
                  <a:lnTo>
                    <a:pt x="119" y="107"/>
                  </a:lnTo>
                  <a:close/>
                  <a:moveTo>
                    <a:pt x="119" y="62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119" y="69"/>
                    <a:pt x="119" y="69"/>
                    <a:pt x="119" y="69"/>
                  </a:cubicBezTo>
                  <a:lnTo>
                    <a:pt x="119" y="62"/>
                  </a:lnTo>
                  <a:close/>
                  <a:moveTo>
                    <a:pt x="119" y="84"/>
                  </a:moveTo>
                  <a:cubicBezTo>
                    <a:pt x="44" y="84"/>
                    <a:pt x="44" y="84"/>
                    <a:pt x="44" y="84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119" y="92"/>
                    <a:pt x="119" y="92"/>
                    <a:pt x="119" y="92"/>
                  </a:cubicBezTo>
                  <a:lnTo>
                    <a:pt x="119" y="84"/>
                  </a:lnTo>
                  <a:close/>
                  <a:moveTo>
                    <a:pt x="37" y="23"/>
                  </a:moveTo>
                  <a:cubicBezTo>
                    <a:pt x="56" y="18"/>
                    <a:pt x="59" y="16"/>
                    <a:pt x="59" y="12"/>
                  </a:cubicBezTo>
                  <a:cubicBezTo>
                    <a:pt x="59" y="5"/>
                    <a:pt x="64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16"/>
                    <a:pt x="85" y="18"/>
                    <a:pt x="104" y="23"/>
                  </a:cubicBezTo>
                  <a:cubicBezTo>
                    <a:pt x="115" y="26"/>
                    <a:pt x="115" y="37"/>
                    <a:pt x="11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26"/>
                    <a:pt x="37" y="23"/>
                  </a:cubicBezTo>
                  <a:moveTo>
                    <a:pt x="68" y="12"/>
                  </a:moveTo>
                  <a:cubicBezTo>
                    <a:pt x="68" y="13"/>
                    <a:pt x="69" y="15"/>
                    <a:pt x="71" y="15"/>
                  </a:cubicBezTo>
                  <a:cubicBezTo>
                    <a:pt x="72" y="15"/>
                    <a:pt x="74" y="13"/>
                    <a:pt x="74" y="12"/>
                  </a:cubicBezTo>
                  <a:cubicBezTo>
                    <a:pt x="74" y="10"/>
                    <a:pt x="72" y="9"/>
                    <a:pt x="71" y="9"/>
                  </a:cubicBezTo>
                  <a:cubicBezTo>
                    <a:pt x="69" y="9"/>
                    <a:pt x="68" y="10"/>
                    <a:pt x="68" y="12"/>
                  </a:cubicBezTo>
                  <a:moveTo>
                    <a:pt x="132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3" y="17"/>
                    <a:pt x="106" y="18"/>
                  </a:cubicBezTo>
                  <a:cubicBezTo>
                    <a:pt x="112" y="20"/>
                    <a:pt x="115" y="23"/>
                    <a:pt x="118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1" y="178"/>
                    <a:pt x="11" y="178"/>
                    <a:pt x="11" y="17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3"/>
                    <a:pt x="30" y="20"/>
                    <a:pt x="36" y="18"/>
                  </a:cubicBezTo>
                  <a:cubicBezTo>
                    <a:pt x="38" y="17"/>
                    <a:pt x="41" y="17"/>
                    <a:pt x="4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20"/>
                    <a:pt x="0" y="25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5"/>
                    <a:pt x="4" y="189"/>
                    <a:pt x="9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7" y="189"/>
                    <a:pt x="141" y="185"/>
                    <a:pt x="141" y="180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1" y="20"/>
                    <a:pt x="137" y="16"/>
                    <a:pt x="132" y="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89195" y="3540125"/>
            <a:ext cx="1844040" cy="2077720"/>
            <a:chOff x="7857" y="5575"/>
            <a:chExt cx="2904" cy="3272"/>
          </a:xfrm>
        </p:grpSpPr>
        <p:grpSp>
          <p:nvGrpSpPr>
            <p:cNvPr id="21" name="组合 20"/>
            <p:cNvGrpSpPr/>
            <p:nvPr/>
          </p:nvGrpSpPr>
          <p:grpSpPr>
            <a:xfrm>
              <a:off x="7857" y="5575"/>
              <a:ext cx="2904" cy="3272"/>
              <a:chOff x="1105" y="4092"/>
              <a:chExt cx="2904" cy="327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1162" y="6316"/>
                <a:ext cx="2808" cy="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latin typeface="微软雅黑" panose="020B0503020204020204" charset="-122"/>
                    <a:ea typeface="微软雅黑" panose="020B0503020204020204" charset="-122"/>
                  </a:rPr>
                  <a:t>评审答辩和成绩</a:t>
                </a:r>
              </a:p>
            </p:txBody>
          </p:sp>
        </p:grp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8877" y="6282"/>
              <a:ext cx="864" cy="870"/>
            </a:xfrm>
            <a:custGeom>
              <a:avLst/>
              <a:gdLst>
                <a:gd name="T0" fmla="*/ 176 w 180"/>
                <a:gd name="T1" fmla="*/ 14 h 181"/>
                <a:gd name="T2" fmla="*/ 166 w 180"/>
                <a:gd name="T3" fmla="*/ 4 h 181"/>
                <a:gd name="T4" fmla="*/ 151 w 180"/>
                <a:gd name="T5" fmla="*/ 4 h 181"/>
                <a:gd name="T6" fmla="*/ 136 w 180"/>
                <a:gd name="T7" fmla="*/ 18 h 181"/>
                <a:gd name="T8" fmla="*/ 115 w 180"/>
                <a:gd name="T9" fmla="*/ 23 h 181"/>
                <a:gd name="T10" fmla="*/ 113 w 180"/>
                <a:gd name="T11" fmla="*/ 25 h 181"/>
                <a:gd name="T12" fmla="*/ 104 w 180"/>
                <a:gd name="T13" fmla="*/ 23 h 181"/>
                <a:gd name="T14" fmla="*/ 89 w 180"/>
                <a:gd name="T15" fmla="*/ 30 h 181"/>
                <a:gd name="T16" fmla="*/ 38 w 180"/>
                <a:gd name="T17" fmla="*/ 81 h 181"/>
                <a:gd name="T18" fmla="*/ 38 w 180"/>
                <a:gd name="T19" fmla="*/ 84 h 181"/>
                <a:gd name="T20" fmla="*/ 38 w 180"/>
                <a:gd name="T21" fmla="*/ 85 h 181"/>
                <a:gd name="T22" fmla="*/ 40 w 180"/>
                <a:gd name="T23" fmla="*/ 86 h 181"/>
                <a:gd name="T24" fmla="*/ 55 w 180"/>
                <a:gd name="T25" fmla="*/ 78 h 181"/>
                <a:gd name="T26" fmla="*/ 55 w 180"/>
                <a:gd name="T27" fmla="*/ 72 h 181"/>
                <a:gd name="T28" fmla="*/ 93 w 180"/>
                <a:gd name="T29" fmla="*/ 34 h 181"/>
                <a:gd name="T30" fmla="*/ 104 w 180"/>
                <a:gd name="T31" fmla="*/ 28 h 181"/>
                <a:gd name="T32" fmla="*/ 109 w 180"/>
                <a:gd name="T33" fmla="*/ 29 h 181"/>
                <a:gd name="T34" fmla="*/ 87 w 180"/>
                <a:gd name="T35" fmla="*/ 51 h 181"/>
                <a:gd name="T36" fmla="*/ 34 w 180"/>
                <a:gd name="T37" fmla="*/ 104 h 181"/>
                <a:gd name="T38" fmla="*/ 29 w 180"/>
                <a:gd name="T39" fmla="*/ 109 h 181"/>
                <a:gd name="T40" fmla="*/ 2 w 180"/>
                <a:gd name="T41" fmla="*/ 163 h 181"/>
                <a:gd name="T42" fmla="*/ 4 w 180"/>
                <a:gd name="T43" fmla="*/ 164 h 181"/>
                <a:gd name="T44" fmla="*/ 0 w 180"/>
                <a:gd name="T45" fmla="*/ 174 h 181"/>
                <a:gd name="T46" fmla="*/ 0 w 180"/>
                <a:gd name="T47" fmla="*/ 177 h 181"/>
                <a:gd name="T48" fmla="*/ 0 w 180"/>
                <a:gd name="T49" fmla="*/ 177 h 181"/>
                <a:gd name="T50" fmla="*/ 0 w 180"/>
                <a:gd name="T51" fmla="*/ 181 h 181"/>
                <a:gd name="T52" fmla="*/ 141 w 180"/>
                <a:gd name="T53" fmla="*/ 181 h 181"/>
                <a:gd name="T54" fmla="*/ 141 w 180"/>
                <a:gd name="T55" fmla="*/ 177 h 181"/>
                <a:gd name="T56" fmla="*/ 10 w 180"/>
                <a:gd name="T57" fmla="*/ 177 h 181"/>
                <a:gd name="T58" fmla="*/ 15 w 180"/>
                <a:gd name="T59" fmla="*/ 176 h 181"/>
                <a:gd name="T60" fmla="*/ 16 w 180"/>
                <a:gd name="T61" fmla="*/ 177 h 181"/>
                <a:gd name="T62" fmla="*/ 71 w 180"/>
                <a:gd name="T63" fmla="*/ 150 h 181"/>
                <a:gd name="T64" fmla="*/ 74 w 180"/>
                <a:gd name="T65" fmla="*/ 146 h 181"/>
                <a:gd name="T66" fmla="*/ 116 w 180"/>
                <a:gd name="T67" fmla="*/ 104 h 181"/>
                <a:gd name="T68" fmla="*/ 131 w 180"/>
                <a:gd name="T69" fmla="*/ 89 h 181"/>
                <a:gd name="T70" fmla="*/ 156 w 180"/>
                <a:gd name="T71" fmla="*/ 64 h 181"/>
                <a:gd name="T72" fmla="*/ 161 w 180"/>
                <a:gd name="T73" fmla="*/ 43 h 181"/>
                <a:gd name="T74" fmla="*/ 176 w 180"/>
                <a:gd name="T75" fmla="*/ 29 h 181"/>
                <a:gd name="T76" fmla="*/ 176 w 180"/>
                <a:gd name="T77" fmla="*/ 14 h 181"/>
                <a:gd name="T78" fmla="*/ 18 w 180"/>
                <a:gd name="T79" fmla="*/ 168 h 181"/>
                <a:gd name="T80" fmla="*/ 11 w 180"/>
                <a:gd name="T81" fmla="*/ 161 h 181"/>
                <a:gd name="T82" fmla="*/ 35 w 180"/>
                <a:gd name="T83" fmla="*/ 114 h 181"/>
                <a:gd name="T84" fmla="*/ 65 w 180"/>
                <a:gd name="T85" fmla="*/ 144 h 181"/>
                <a:gd name="T86" fmla="*/ 18 w 180"/>
                <a:gd name="T87" fmla="*/ 168 h 181"/>
                <a:gd name="T88" fmla="*/ 151 w 180"/>
                <a:gd name="T89" fmla="*/ 59 h 181"/>
                <a:gd name="T90" fmla="*/ 124 w 180"/>
                <a:gd name="T91" fmla="*/ 86 h 181"/>
                <a:gd name="T92" fmla="*/ 78 w 180"/>
                <a:gd name="T93" fmla="*/ 132 h 181"/>
                <a:gd name="T94" fmla="*/ 48 w 180"/>
                <a:gd name="T95" fmla="*/ 101 h 181"/>
                <a:gd name="T96" fmla="*/ 120 w 180"/>
                <a:gd name="T97" fmla="*/ 28 h 181"/>
                <a:gd name="T98" fmla="*/ 132 w 180"/>
                <a:gd name="T99" fmla="*/ 24 h 181"/>
                <a:gd name="T100" fmla="*/ 155 w 180"/>
                <a:gd name="T101" fmla="*/ 47 h 181"/>
                <a:gd name="T102" fmla="*/ 151 w 180"/>
                <a:gd name="T103" fmla="*/ 59 h 181"/>
                <a:gd name="T104" fmla="*/ 170 w 180"/>
                <a:gd name="T105" fmla="*/ 23 h 181"/>
                <a:gd name="T106" fmla="*/ 156 w 180"/>
                <a:gd name="T107" fmla="*/ 37 h 181"/>
                <a:gd name="T108" fmla="*/ 142 w 180"/>
                <a:gd name="T109" fmla="*/ 23 h 181"/>
                <a:gd name="T110" fmla="*/ 156 w 180"/>
                <a:gd name="T111" fmla="*/ 9 h 181"/>
                <a:gd name="T112" fmla="*/ 160 w 180"/>
                <a:gd name="T113" fmla="*/ 9 h 181"/>
                <a:gd name="T114" fmla="*/ 170 w 180"/>
                <a:gd name="T115" fmla="*/ 19 h 181"/>
                <a:gd name="T116" fmla="*/ 170 w 180"/>
                <a:gd name="T117" fmla="*/ 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0" h="181">
                  <a:moveTo>
                    <a:pt x="176" y="14"/>
                  </a:moveTo>
                  <a:cubicBezTo>
                    <a:pt x="166" y="4"/>
                    <a:pt x="166" y="4"/>
                    <a:pt x="166" y="4"/>
                  </a:cubicBezTo>
                  <a:cubicBezTo>
                    <a:pt x="162" y="0"/>
                    <a:pt x="155" y="0"/>
                    <a:pt x="151" y="4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1" y="14"/>
                    <a:pt x="120" y="18"/>
                    <a:pt x="115" y="23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1" y="24"/>
                    <a:pt x="108" y="23"/>
                    <a:pt x="104" y="23"/>
                  </a:cubicBezTo>
                  <a:cubicBezTo>
                    <a:pt x="99" y="22"/>
                    <a:pt x="94" y="25"/>
                    <a:pt x="89" y="30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7" y="82"/>
                    <a:pt x="37" y="83"/>
                    <a:pt x="38" y="84"/>
                  </a:cubicBezTo>
                  <a:cubicBezTo>
                    <a:pt x="38" y="84"/>
                    <a:pt x="38" y="84"/>
                    <a:pt x="38" y="85"/>
                  </a:cubicBezTo>
                  <a:cubicBezTo>
                    <a:pt x="39" y="85"/>
                    <a:pt x="39" y="86"/>
                    <a:pt x="40" y="86"/>
                  </a:cubicBezTo>
                  <a:cubicBezTo>
                    <a:pt x="45" y="85"/>
                    <a:pt x="55" y="84"/>
                    <a:pt x="55" y="78"/>
                  </a:cubicBezTo>
                  <a:cubicBezTo>
                    <a:pt x="55" y="76"/>
                    <a:pt x="55" y="74"/>
                    <a:pt x="55" y="72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7" y="30"/>
                    <a:pt x="101" y="28"/>
                    <a:pt x="104" y="28"/>
                  </a:cubicBezTo>
                  <a:cubicBezTo>
                    <a:pt x="106" y="28"/>
                    <a:pt x="107" y="29"/>
                    <a:pt x="109" y="29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12" y="126"/>
                    <a:pt x="2" y="163"/>
                    <a:pt x="2" y="16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5"/>
                    <a:pt x="0" y="176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41" y="181"/>
                    <a:pt x="141" y="181"/>
                    <a:pt x="141" y="181"/>
                  </a:cubicBezTo>
                  <a:cubicBezTo>
                    <a:pt x="141" y="177"/>
                    <a:pt x="141" y="177"/>
                    <a:pt x="141" y="177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7"/>
                    <a:pt x="54" y="167"/>
                    <a:pt x="71" y="150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0"/>
                    <a:pt x="165" y="49"/>
                    <a:pt x="161" y="43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80" y="24"/>
                    <a:pt x="180" y="18"/>
                    <a:pt x="176" y="14"/>
                  </a:cubicBezTo>
                  <a:moveTo>
                    <a:pt x="18" y="168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14" y="151"/>
                    <a:pt x="22" y="126"/>
                    <a:pt x="35" y="11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53" y="157"/>
                    <a:pt x="28" y="165"/>
                    <a:pt x="18" y="168"/>
                  </a:cubicBezTo>
                  <a:moveTo>
                    <a:pt x="151" y="59"/>
                  </a:moveTo>
                  <a:cubicBezTo>
                    <a:pt x="124" y="86"/>
                    <a:pt x="124" y="86"/>
                    <a:pt x="124" y="86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3" y="25"/>
                    <a:pt x="131" y="23"/>
                    <a:pt x="132" y="24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6" y="49"/>
                    <a:pt x="154" y="56"/>
                    <a:pt x="151" y="59"/>
                  </a:cubicBezTo>
                  <a:moveTo>
                    <a:pt x="170" y="23"/>
                  </a:moveTo>
                  <a:cubicBezTo>
                    <a:pt x="156" y="37"/>
                    <a:pt x="156" y="37"/>
                    <a:pt x="156" y="37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7" y="8"/>
                    <a:pt x="159" y="8"/>
                    <a:pt x="160" y="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1" y="20"/>
                    <a:pt x="171" y="22"/>
                    <a:pt x="170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73035" y="3540125"/>
            <a:ext cx="1844040" cy="2077720"/>
            <a:chOff x="12241" y="5575"/>
            <a:chExt cx="2904" cy="3272"/>
          </a:xfrm>
        </p:grpSpPr>
        <p:grpSp>
          <p:nvGrpSpPr>
            <p:cNvPr id="33" name="组合 32"/>
            <p:cNvGrpSpPr/>
            <p:nvPr/>
          </p:nvGrpSpPr>
          <p:grpSpPr>
            <a:xfrm>
              <a:off x="12241" y="5575"/>
              <a:ext cx="2904" cy="3272"/>
              <a:chOff x="1105" y="4092"/>
              <a:chExt cx="2904" cy="327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05" y="4092"/>
                <a:ext cx="2904" cy="29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105" y="6996"/>
                <a:ext cx="2904" cy="368"/>
              </a:xfrm>
              <a:prstGeom prst="rect">
                <a:avLst/>
              </a:prstGeom>
              <a:solidFill>
                <a:srgbClr val="990014"/>
              </a:solidFill>
              <a:ln>
                <a:solidFill>
                  <a:srgbClr val="990014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267" y="6244"/>
                <a:ext cx="2564" cy="0"/>
              </a:xfrm>
              <a:prstGeom prst="line">
                <a:avLst/>
              </a:prstGeom>
              <a:ln>
                <a:solidFill>
                  <a:srgbClr val="1F282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2013" y="6316"/>
                <a:ext cx="1088" cy="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其他</a:t>
                </a:r>
              </a:p>
            </p:txBody>
          </p:sp>
        </p:grpSp>
        <p:sp>
          <p:nvSpPr>
            <p:cNvPr id="42" name="Freeform 26"/>
            <p:cNvSpPr/>
            <p:nvPr/>
          </p:nvSpPr>
          <p:spPr bwMode="auto">
            <a:xfrm>
              <a:off x="13224" y="6323"/>
              <a:ext cx="939" cy="898"/>
            </a:xfrm>
            <a:custGeom>
              <a:avLst/>
              <a:gdLst>
                <a:gd name="T0" fmla="*/ 90 w 196"/>
                <a:gd name="T1" fmla="*/ 9 h 187"/>
                <a:gd name="T2" fmla="*/ 105 w 196"/>
                <a:gd name="T3" fmla="*/ 9 h 187"/>
                <a:gd name="T4" fmla="*/ 122 w 196"/>
                <a:gd name="T5" fmla="*/ 43 h 187"/>
                <a:gd name="T6" fmla="*/ 147 w 196"/>
                <a:gd name="T7" fmla="*/ 61 h 187"/>
                <a:gd name="T8" fmla="*/ 184 w 196"/>
                <a:gd name="T9" fmla="*/ 66 h 187"/>
                <a:gd name="T10" fmla="*/ 189 w 196"/>
                <a:gd name="T11" fmla="*/ 81 h 187"/>
                <a:gd name="T12" fmla="*/ 162 w 196"/>
                <a:gd name="T13" fmla="*/ 107 h 187"/>
                <a:gd name="T14" fmla="*/ 152 w 196"/>
                <a:gd name="T15" fmla="*/ 136 h 187"/>
                <a:gd name="T16" fmla="*/ 159 w 196"/>
                <a:gd name="T17" fmla="*/ 173 h 187"/>
                <a:gd name="T18" fmla="*/ 146 w 196"/>
                <a:gd name="T19" fmla="*/ 182 h 187"/>
                <a:gd name="T20" fmla="*/ 113 w 196"/>
                <a:gd name="T21" fmla="*/ 165 h 187"/>
                <a:gd name="T22" fmla="*/ 82 w 196"/>
                <a:gd name="T23" fmla="*/ 165 h 187"/>
                <a:gd name="T24" fmla="*/ 49 w 196"/>
                <a:gd name="T25" fmla="*/ 182 h 187"/>
                <a:gd name="T26" fmla="*/ 36 w 196"/>
                <a:gd name="T27" fmla="*/ 173 h 187"/>
                <a:gd name="T28" fmla="*/ 43 w 196"/>
                <a:gd name="T29" fmla="*/ 136 h 187"/>
                <a:gd name="T30" fmla="*/ 33 w 196"/>
                <a:gd name="T31" fmla="*/ 107 h 187"/>
                <a:gd name="T32" fmla="*/ 6 w 196"/>
                <a:gd name="T33" fmla="*/ 81 h 187"/>
                <a:gd name="T34" fmla="*/ 11 w 196"/>
                <a:gd name="T35" fmla="*/ 66 h 187"/>
                <a:gd name="T36" fmla="*/ 48 w 196"/>
                <a:gd name="T37" fmla="*/ 61 h 187"/>
                <a:gd name="T38" fmla="*/ 73 w 196"/>
                <a:gd name="T39" fmla="*/ 43 h 187"/>
                <a:gd name="T40" fmla="*/ 90 w 196"/>
                <a:gd name="T41" fmla="*/ 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87">
                  <a:moveTo>
                    <a:pt x="90" y="9"/>
                  </a:moveTo>
                  <a:cubicBezTo>
                    <a:pt x="94" y="0"/>
                    <a:pt x="101" y="0"/>
                    <a:pt x="105" y="9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6" y="51"/>
                    <a:pt x="137" y="59"/>
                    <a:pt x="147" y="61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3" y="67"/>
                    <a:pt x="196" y="74"/>
                    <a:pt x="189" y="81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55" y="114"/>
                    <a:pt x="151" y="127"/>
                    <a:pt x="152" y="136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0" y="183"/>
                    <a:pt x="155" y="187"/>
                    <a:pt x="146" y="182"/>
                  </a:cubicBezTo>
                  <a:cubicBezTo>
                    <a:pt x="113" y="165"/>
                    <a:pt x="113" y="165"/>
                    <a:pt x="113" y="165"/>
                  </a:cubicBezTo>
                  <a:cubicBezTo>
                    <a:pt x="105" y="160"/>
                    <a:pt x="91" y="160"/>
                    <a:pt x="8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0" y="187"/>
                    <a:pt x="35" y="183"/>
                    <a:pt x="36" y="173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27"/>
                    <a:pt x="40" y="114"/>
                    <a:pt x="33" y="107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0" y="74"/>
                    <a:pt x="2" y="67"/>
                    <a:pt x="11" y="66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8" y="59"/>
                    <a:pt x="69" y="51"/>
                    <a:pt x="73" y="43"/>
                  </a:cubicBezTo>
                  <a:lnTo>
                    <a:pt x="90" y="9"/>
                  </a:lnTo>
                  <a:close/>
                </a:path>
              </a:pathLst>
            </a:custGeom>
            <a:solidFill>
              <a:srgbClr val="1F28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2" name="Rectangle 5"/>
          <p:cNvSpPr>
            <a:spLocks noChangeArrowheads="1"/>
          </p:cNvSpPr>
          <p:nvPr/>
        </p:nvSpPr>
        <p:spPr bwMode="auto">
          <a:xfrm>
            <a:off x="0" y="-1762"/>
            <a:ext cx="695325" cy="833437"/>
          </a:xfrm>
          <a:prstGeom prst="rect">
            <a:avLst/>
          </a:prstGeom>
          <a:solidFill>
            <a:srgbClr val="990014"/>
          </a:solidFill>
          <a:ln>
            <a:noFill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3" name="Freeform 6"/>
          <p:cNvSpPr/>
          <p:nvPr/>
        </p:nvSpPr>
        <p:spPr bwMode="auto">
          <a:xfrm>
            <a:off x="141288" y="117300"/>
            <a:ext cx="530225" cy="668338"/>
          </a:xfrm>
          <a:custGeom>
            <a:avLst/>
            <a:gdLst>
              <a:gd name="T0" fmla="*/ 510720 w 1173"/>
              <a:gd name="T1" fmla="*/ 242556 h 1472"/>
              <a:gd name="T2" fmla="*/ 494464 w 1173"/>
              <a:gd name="T3" fmla="*/ 21309 h 1472"/>
              <a:gd name="T4" fmla="*/ 481820 w 1173"/>
              <a:gd name="T5" fmla="*/ 24482 h 1472"/>
              <a:gd name="T6" fmla="*/ 452920 w 1173"/>
              <a:gd name="T7" fmla="*/ 30830 h 1472"/>
              <a:gd name="T8" fmla="*/ 414988 w 1173"/>
              <a:gd name="T9" fmla="*/ 24482 h 1472"/>
              <a:gd name="T10" fmla="*/ 284035 w 1173"/>
              <a:gd name="T11" fmla="*/ 2267 h 1472"/>
              <a:gd name="T12" fmla="*/ 0 w 1173"/>
              <a:gd name="T13" fmla="*/ 348193 h 1472"/>
              <a:gd name="T14" fmla="*/ 290356 w 1173"/>
              <a:gd name="T15" fmla="*/ 665102 h 1472"/>
              <a:gd name="T16" fmla="*/ 529686 w 1173"/>
              <a:gd name="T17" fmla="*/ 492366 h 1472"/>
              <a:gd name="T18" fmla="*/ 491303 w 1173"/>
              <a:gd name="T19" fmla="*/ 469697 h 1472"/>
              <a:gd name="T20" fmla="*/ 312483 w 1173"/>
              <a:gd name="T21" fmla="*/ 620671 h 1472"/>
              <a:gd name="T22" fmla="*/ 130954 w 1173"/>
              <a:gd name="T23" fmla="*/ 328697 h 1472"/>
              <a:gd name="T24" fmla="*/ 290356 w 1173"/>
              <a:gd name="T25" fmla="*/ 47151 h 1472"/>
              <a:gd name="T26" fmla="*/ 472337 w 1173"/>
              <a:gd name="T27" fmla="*/ 258424 h 1472"/>
              <a:gd name="T28" fmla="*/ 510720 w 1173"/>
              <a:gd name="T29" fmla="*/ 242556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" name="Freeform 7"/>
          <p:cNvSpPr>
            <a:spLocks noEditPoints="1"/>
          </p:cNvSpPr>
          <p:nvPr/>
        </p:nvSpPr>
        <p:spPr bwMode="auto">
          <a:xfrm>
            <a:off x="755650" y="593550"/>
            <a:ext cx="990600" cy="201613"/>
          </a:xfrm>
          <a:custGeom>
            <a:avLst/>
            <a:gdLst>
              <a:gd name="T0" fmla="*/ 22141 w 2195"/>
              <a:gd name="T1" fmla="*/ 126007 h 445"/>
              <a:gd name="T2" fmla="*/ 113870 w 2195"/>
              <a:gd name="T3" fmla="*/ 125101 h 445"/>
              <a:gd name="T4" fmla="*/ 68684 w 2195"/>
              <a:gd name="T5" fmla="*/ 200795 h 445"/>
              <a:gd name="T6" fmla="*/ 70491 w 2195"/>
              <a:gd name="T7" fmla="*/ 47593 h 445"/>
              <a:gd name="T8" fmla="*/ 68684 w 2195"/>
              <a:gd name="T9" fmla="*/ 200795 h 445"/>
              <a:gd name="T10" fmla="*/ 300490 w 2195"/>
              <a:gd name="T11" fmla="*/ 196716 h 445"/>
              <a:gd name="T12" fmla="*/ 279253 w 2195"/>
              <a:gd name="T13" fmla="*/ 106064 h 445"/>
              <a:gd name="T14" fmla="*/ 201532 w 2195"/>
              <a:gd name="T15" fmla="*/ 106970 h 445"/>
              <a:gd name="T16" fmla="*/ 180746 w 2195"/>
              <a:gd name="T17" fmla="*/ 197623 h 445"/>
              <a:gd name="T18" fmla="*/ 201532 w 2195"/>
              <a:gd name="T19" fmla="*/ 50312 h 445"/>
              <a:gd name="T20" fmla="*/ 249881 w 2195"/>
              <a:gd name="T21" fmla="*/ 46233 h 445"/>
              <a:gd name="T22" fmla="*/ 405323 w 2195"/>
              <a:gd name="T23" fmla="*/ 184478 h 445"/>
              <a:gd name="T24" fmla="*/ 387248 w 2195"/>
              <a:gd name="T25" fmla="*/ 199889 h 445"/>
              <a:gd name="T26" fmla="*/ 356973 w 2195"/>
              <a:gd name="T27" fmla="*/ 68443 h 445"/>
              <a:gd name="T28" fmla="*/ 336640 w 2195"/>
              <a:gd name="T29" fmla="*/ 50312 h 445"/>
              <a:gd name="T30" fmla="*/ 356973 w 2195"/>
              <a:gd name="T31" fmla="*/ 10878 h 445"/>
              <a:gd name="T32" fmla="*/ 378211 w 2195"/>
              <a:gd name="T33" fmla="*/ 50312 h 445"/>
              <a:gd name="T34" fmla="*/ 405323 w 2195"/>
              <a:gd name="T35" fmla="*/ 68443 h 445"/>
              <a:gd name="T36" fmla="*/ 378211 w 2195"/>
              <a:gd name="T37" fmla="*/ 167707 h 445"/>
              <a:gd name="T38" fmla="*/ 405323 w 2195"/>
              <a:gd name="T39" fmla="*/ 184478 h 445"/>
              <a:gd name="T40" fmla="*/ 548564 w 2195"/>
              <a:gd name="T41" fmla="*/ 112862 h 445"/>
              <a:gd name="T42" fmla="*/ 460902 w 2195"/>
              <a:gd name="T43" fmla="*/ 112862 h 445"/>
              <a:gd name="T44" fmla="*/ 570706 w 2195"/>
              <a:gd name="T45" fmla="*/ 157282 h 445"/>
              <a:gd name="T46" fmla="*/ 436502 w 2195"/>
              <a:gd name="T47" fmla="*/ 126007 h 445"/>
              <a:gd name="T48" fmla="*/ 571609 w 2195"/>
              <a:gd name="T49" fmla="*/ 126007 h 445"/>
              <a:gd name="T50" fmla="*/ 459999 w 2195"/>
              <a:gd name="T51" fmla="*/ 130993 h 445"/>
              <a:gd name="T52" fmla="*/ 548564 w 2195"/>
              <a:gd name="T53" fmla="*/ 151390 h 445"/>
              <a:gd name="T54" fmla="*/ 734733 w 2195"/>
              <a:gd name="T55" fmla="*/ 196716 h 445"/>
              <a:gd name="T56" fmla="*/ 713947 w 2195"/>
              <a:gd name="T57" fmla="*/ 106064 h 445"/>
              <a:gd name="T58" fmla="*/ 636226 w 2195"/>
              <a:gd name="T59" fmla="*/ 106970 h 445"/>
              <a:gd name="T60" fmla="*/ 614988 w 2195"/>
              <a:gd name="T61" fmla="*/ 197623 h 445"/>
              <a:gd name="T62" fmla="*/ 636226 w 2195"/>
              <a:gd name="T63" fmla="*/ 50312 h 445"/>
              <a:gd name="T64" fmla="*/ 684576 w 2195"/>
              <a:gd name="T65" fmla="*/ 46233 h 445"/>
              <a:gd name="T66" fmla="*/ 840017 w 2195"/>
              <a:gd name="T67" fmla="*/ 184478 h 445"/>
              <a:gd name="T68" fmla="*/ 821491 w 2195"/>
              <a:gd name="T69" fmla="*/ 199889 h 445"/>
              <a:gd name="T70" fmla="*/ 791668 w 2195"/>
              <a:gd name="T71" fmla="*/ 68443 h 445"/>
              <a:gd name="T72" fmla="*/ 771334 w 2195"/>
              <a:gd name="T73" fmla="*/ 50312 h 445"/>
              <a:gd name="T74" fmla="*/ 791668 w 2195"/>
              <a:gd name="T75" fmla="*/ 10878 h 445"/>
              <a:gd name="T76" fmla="*/ 812454 w 2195"/>
              <a:gd name="T77" fmla="*/ 50312 h 445"/>
              <a:gd name="T78" fmla="*/ 840017 w 2195"/>
              <a:gd name="T79" fmla="*/ 68443 h 445"/>
              <a:gd name="T80" fmla="*/ 812454 w 2195"/>
              <a:gd name="T81" fmla="*/ 167707 h 445"/>
              <a:gd name="T82" fmla="*/ 840017 w 2195"/>
              <a:gd name="T83" fmla="*/ 184478 h 445"/>
              <a:gd name="T84" fmla="*/ 985066 w 2195"/>
              <a:gd name="T85" fmla="*/ 85667 h 445"/>
              <a:gd name="T86" fmla="*/ 875263 w 2195"/>
              <a:gd name="T87" fmla="*/ 87933 h 445"/>
              <a:gd name="T88" fmla="*/ 968799 w 2195"/>
              <a:gd name="T89" fmla="*/ 159549 h 445"/>
              <a:gd name="T90" fmla="*/ 890174 w 2195"/>
              <a:gd name="T91" fmla="*/ 151390 h 445"/>
              <a:gd name="T92" fmla="*/ 931746 w 2195"/>
              <a:gd name="T93" fmla="*/ 200795 h 445"/>
              <a:gd name="T94" fmla="*/ 937620 w 2195"/>
              <a:gd name="T95" fmla="*/ 114222 h 445"/>
              <a:gd name="T96" fmla="*/ 929487 w 2195"/>
              <a:gd name="T97" fmla="*/ 65723 h 4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95" h="445">
                <a:moveTo>
                  <a:pt x="154" y="142"/>
                </a:moveTo>
                <a:cubicBezTo>
                  <a:pt x="86" y="144"/>
                  <a:pt x="51" y="189"/>
                  <a:pt x="49" y="278"/>
                </a:cubicBezTo>
                <a:cubicBezTo>
                  <a:pt x="51" y="361"/>
                  <a:pt x="86" y="405"/>
                  <a:pt x="154" y="407"/>
                </a:cubicBezTo>
                <a:cubicBezTo>
                  <a:pt x="218" y="405"/>
                  <a:pt x="251" y="361"/>
                  <a:pt x="252" y="276"/>
                </a:cubicBezTo>
                <a:cubicBezTo>
                  <a:pt x="248" y="193"/>
                  <a:pt x="215" y="148"/>
                  <a:pt x="154" y="142"/>
                </a:cubicBezTo>
                <a:close/>
                <a:moveTo>
                  <a:pt x="152" y="443"/>
                </a:moveTo>
                <a:cubicBezTo>
                  <a:pt x="55" y="437"/>
                  <a:pt x="5" y="383"/>
                  <a:pt x="0" y="280"/>
                </a:cubicBezTo>
                <a:cubicBezTo>
                  <a:pt x="3" y="166"/>
                  <a:pt x="55" y="107"/>
                  <a:pt x="156" y="105"/>
                </a:cubicBezTo>
                <a:cubicBezTo>
                  <a:pt x="250" y="109"/>
                  <a:pt x="299" y="165"/>
                  <a:pt x="303" y="274"/>
                </a:cubicBezTo>
                <a:cubicBezTo>
                  <a:pt x="302" y="385"/>
                  <a:pt x="251" y="442"/>
                  <a:pt x="152" y="443"/>
                </a:cubicBezTo>
                <a:close/>
                <a:moveTo>
                  <a:pt x="665" y="227"/>
                </a:moveTo>
                <a:lnTo>
                  <a:pt x="665" y="434"/>
                </a:lnTo>
                <a:lnTo>
                  <a:pt x="618" y="434"/>
                </a:lnTo>
                <a:lnTo>
                  <a:pt x="618" y="234"/>
                </a:lnTo>
                <a:cubicBezTo>
                  <a:pt x="616" y="174"/>
                  <a:pt x="591" y="144"/>
                  <a:pt x="542" y="142"/>
                </a:cubicBezTo>
                <a:cubicBezTo>
                  <a:pt x="484" y="150"/>
                  <a:pt x="452" y="181"/>
                  <a:pt x="446" y="236"/>
                </a:cubicBezTo>
                <a:lnTo>
                  <a:pt x="446" y="434"/>
                </a:lnTo>
                <a:lnTo>
                  <a:pt x="400" y="436"/>
                </a:lnTo>
                <a:lnTo>
                  <a:pt x="400" y="111"/>
                </a:lnTo>
                <a:lnTo>
                  <a:pt x="446" y="111"/>
                </a:lnTo>
                <a:lnTo>
                  <a:pt x="446" y="160"/>
                </a:lnTo>
                <a:cubicBezTo>
                  <a:pt x="472" y="123"/>
                  <a:pt x="507" y="104"/>
                  <a:pt x="553" y="102"/>
                </a:cubicBezTo>
                <a:cubicBezTo>
                  <a:pt x="628" y="102"/>
                  <a:pt x="665" y="144"/>
                  <a:pt x="665" y="227"/>
                </a:cubicBezTo>
                <a:close/>
                <a:moveTo>
                  <a:pt x="897" y="407"/>
                </a:moveTo>
                <a:lnTo>
                  <a:pt x="906" y="432"/>
                </a:lnTo>
                <a:cubicBezTo>
                  <a:pt x="891" y="438"/>
                  <a:pt x="875" y="441"/>
                  <a:pt x="857" y="441"/>
                </a:cubicBezTo>
                <a:cubicBezTo>
                  <a:pt x="811" y="442"/>
                  <a:pt x="788" y="419"/>
                  <a:pt x="790" y="370"/>
                </a:cubicBezTo>
                <a:lnTo>
                  <a:pt x="790" y="151"/>
                </a:lnTo>
                <a:lnTo>
                  <a:pt x="745" y="151"/>
                </a:lnTo>
                <a:lnTo>
                  <a:pt x="745" y="111"/>
                </a:lnTo>
                <a:lnTo>
                  <a:pt x="790" y="111"/>
                </a:lnTo>
                <a:lnTo>
                  <a:pt x="790" y="24"/>
                </a:lnTo>
                <a:lnTo>
                  <a:pt x="837" y="0"/>
                </a:lnTo>
                <a:lnTo>
                  <a:pt x="837" y="111"/>
                </a:lnTo>
                <a:lnTo>
                  <a:pt x="897" y="111"/>
                </a:lnTo>
                <a:lnTo>
                  <a:pt x="897" y="151"/>
                </a:lnTo>
                <a:lnTo>
                  <a:pt x="837" y="151"/>
                </a:lnTo>
                <a:lnTo>
                  <a:pt x="837" y="370"/>
                </a:lnTo>
                <a:cubicBezTo>
                  <a:pt x="835" y="398"/>
                  <a:pt x="847" y="411"/>
                  <a:pt x="872" y="410"/>
                </a:cubicBezTo>
                <a:cubicBezTo>
                  <a:pt x="881" y="410"/>
                  <a:pt x="890" y="409"/>
                  <a:pt x="897" y="407"/>
                </a:cubicBezTo>
                <a:close/>
                <a:moveTo>
                  <a:pt x="1020" y="249"/>
                </a:moveTo>
                <a:lnTo>
                  <a:pt x="1214" y="249"/>
                </a:lnTo>
                <a:cubicBezTo>
                  <a:pt x="1211" y="184"/>
                  <a:pt x="1179" y="150"/>
                  <a:pt x="1118" y="147"/>
                </a:cubicBezTo>
                <a:cubicBezTo>
                  <a:pt x="1057" y="153"/>
                  <a:pt x="1024" y="187"/>
                  <a:pt x="1020" y="249"/>
                </a:cubicBezTo>
                <a:close/>
                <a:moveTo>
                  <a:pt x="1214" y="334"/>
                </a:moveTo>
                <a:lnTo>
                  <a:pt x="1263" y="347"/>
                </a:lnTo>
                <a:cubicBezTo>
                  <a:pt x="1245" y="413"/>
                  <a:pt x="1198" y="445"/>
                  <a:pt x="1120" y="443"/>
                </a:cubicBezTo>
                <a:cubicBezTo>
                  <a:pt x="1021" y="439"/>
                  <a:pt x="969" y="384"/>
                  <a:pt x="966" y="278"/>
                </a:cubicBezTo>
                <a:cubicBezTo>
                  <a:pt x="971" y="167"/>
                  <a:pt x="1021" y="109"/>
                  <a:pt x="1118" y="105"/>
                </a:cubicBezTo>
                <a:cubicBezTo>
                  <a:pt x="1213" y="107"/>
                  <a:pt x="1262" y="165"/>
                  <a:pt x="1265" y="278"/>
                </a:cubicBezTo>
                <a:cubicBezTo>
                  <a:pt x="1265" y="284"/>
                  <a:pt x="1265" y="288"/>
                  <a:pt x="1265" y="289"/>
                </a:cubicBezTo>
                <a:lnTo>
                  <a:pt x="1018" y="289"/>
                </a:lnTo>
                <a:cubicBezTo>
                  <a:pt x="1021" y="362"/>
                  <a:pt x="1054" y="401"/>
                  <a:pt x="1118" y="405"/>
                </a:cubicBezTo>
                <a:cubicBezTo>
                  <a:pt x="1169" y="405"/>
                  <a:pt x="1200" y="382"/>
                  <a:pt x="1214" y="334"/>
                </a:cubicBezTo>
                <a:close/>
                <a:moveTo>
                  <a:pt x="1626" y="227"/>
                </a:moveTo>
                <a:lnTo>
                  <a:pt x="1626" y="434"/>
                </a:lnTo>
                <a:lnTo>
                  <a:pt x="1580" y="434"/>
                </a:lnTo>
                <a:lnTo>
                  <a:pt x="1580" y="234"/>
                </a:lnTo>
                <a:cubicBezTo>
                  <a:pt x="1578" y="174"/>
                  <a:pt x="1553" y="144"/>
                  <a:pt x="1504" y="142"/>
                </a:cubicBezTo>
                <a:cubicBezTo>
                  <a:pt x="1446" y="150"/>
                  <a:pt x="1414" y="181"/>
                  <a:pt x="1408" y="236"/>
                </a:cubicBezTo>
                <a:lnTo>
                  <a:pt x="1408" y="434"/>
                </a:lnTo>
                <a:lnTo>
                  <a:pt x="1361" y="436"/>
                </a:lnTo>
                <a:lnTo>
                  <a:pt x="1361" y="111"/>
                </a:lnTo>
                <a:lnTo>
                  <a:pt x="1408" y="111"/>
                </a:lnTo>
                <a:lnTo>
                  <a:pt x="1408" y="160"/>
                </a:lnTo>
                <a:cubicBezTo>
                  <a:pt x="1433" y="123"/>
                  <a:pt x="1469" y="104"/>
                  <a:pt x="1515" y="102"/>
                </a:cubicBezTo>
                <a:cubicBezTo>
                  <a:pt x="1589" y="102"/>
                  <a:pt x="1626" y="144"/>
                  <a:pt x="1626" y="227"/>
                </a:cubicBezTo>
                <a:close/>
                <a:moveTo>
                  <a:pt x="1859" y="407"/>
                </a:moveTo>
                <a:lnTo>
                  <a:pt x="1868" y="432"/>
                </a:lnTo>
                <a:cubicBezTo>
                  <a:pt x="1853" y="438"/>
                  <a:pt x="1836" y="441"/>
                  <a:pt x="1818" y="441"/>
                </a:cubicBezTo>
                <a:cubicBezTo>
                  <a:pt x="1772" y="442"/>
                  <a:pt x="1750" y="419"/>
                  <a:pt x="1752" y="370"/>
                </a:cubicBezTo>
                <a:lnTo>
                  <a:pt x="1752" y="151"/>
                </a:lnTo>
                <a:lnTo>
                  <a:pt x="1707" y="151"/>
                </a:lnTo>
                <a:lnTo>
                  <a:pt x="1707" y="111"/>
                </a:lnTo>
                <a:lnTo>
                  <a:pt x="1752" y="111"/>
                </a:lnTo>
                <a:lnTo>
                  <a:pt x="1752" y="24"/>
                </a:lnTo>
                <a:lnTo>
                  <a:pt x="1798" y="0"/>
                </a:lnTo>
                <a:lnTo>
                  <a:pt x="1798" y="111"/>
                </a:lnTo>
                <a:lnTo>
                  <a:pt x="1859" y="111"/>
                </a:lnTo>
                <a:lnTo>
                  <a:pt x="1859" y="151"/>
                </a:lnTo>
                <a:lnTo>
                  <a:pt x="1798" y="151"/>
                </a:lnTo>
                <a:lnTo>
                  <a:pt x="1798" y="370"/>
                </a:lnTo>
                <a:cubicBezTo>
                  <a:pt x="1797" y="398"/>
                  <a:pt x="1809" y="411"/>
                  <a:pt x="1834" y="410"/>
                </a:cubicBezTo>
                <a:cubicBezTo>
                  <a:pt x="1843" y="410"/>
                  <a:pt x="1851" y="409"/>
                  <a:pt x="1859" y="407"/>
                </a:cubicBezTo>
                <a:close/>
                <a:moveTo>
                  <a:pt x="2131" y="203"/>
                </a:moveTo>
                <a:lnTo>
                  <a:pt x="2180" y="189"/>
                </a:lnTo>
                <a:cubicBezTo>
                  <a:pt x="2167" y="133"/>
                  <a:pt x="2125" y="104"/>
                  <a:pt x="2055" y="102"/>
                </a:cubicBezTo>
                <a:cubicBezTo>
                  <a:pt x="1982" y="105"/>
                  <a:pt x="1943" y="136"/>
                  <a:pt x="1937" y="194"/>
                </a:cubicBezTo>
                <a:cubicBezTo>
                  <a:pt x="1934" y="249"/>
                  <a:pt x="1976" y="281"/>
                  <a:pt x="2062" y="292"/>
                </a:cubicBezTo>
                <a:cubicBezTo>
                  <a:pt x="2118" y="302"/>
                  <a:pt x="2146" y="322"/>
                  <a:pt x="2144" y="352"/>
                </a:cubicBezTo>
                <a:cubicBezTo>
                  <a:pt x="2143" y="387"/>
                  <a:pt x="2115" y="406"/>
                  <a:pt x="2062" y="407"/>
                </a:cubicBezTo>
                <a:cubicBezTo>
                  <a:pt x="2013" y="409"/>
                  <a:pt x="1982" y="384"/>
                  <a:pt x="1970" y="334"/>
                </a:cubicBezTo>
                <a:lnTo>
                  <a:pt x="1924" y="347"/>
                </a:lnTo>
                <a:cubicBezTo>
                  <a:pt x="1941" y="413"/>
                  <a:pt x="1988" y="445"/>
                  <a:pt x="2062" y="443"/>
                </a:cubicBezTo>
                <a:cubicBezTo>
                  <a:pt x="2148" y="442"/>
                  <a:pt x="2192" y="410"/>
                  <a:pt x="2193" y="350"/>
                </a:cubicBezTo>
                <a:cubicBezTo>
                  <a:pt x="2195" y="298"/>
                  <a:pt x="2155" y="265"/>
                  <a:pt x="2075" y="252"/>
                </a:cubicBezTo>
                <a:cubicBezTo>
                  <a:pt x="2014" y="241"/>
                  <a:pt x="1985" y="222"/>
                  <a:pt x="1986" y="194"/>
                </a:cubicBezTo>
                <a:cubicBezTo>
                  <a:pt x="1990" y="162"/>
                  <a:pt x="2014" y="146"/>
                  <a:pt x="2057" y="145"/>
                </a:cubicBezTo>
                <a:cubicBezTo>
                  <a:pt x="2097" y="145"/>
                  <a:pt x="2122" y="164"/>
                  <a:pt x="2131" y="2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Freeform 8"/>
          <p:cNvSpPr>
            <a:spLocks noEditPoints="1"/>
          </p:cNvSpPr>
          <p:nvPr/>
        </p:nvSpPr>
        <p:spPr bwMode="auto">
          <a:xfrm>
            <a:off x="768985" y="121745"/>
            <a:ext cx="952500" cy="447675"/>
          </a:xfrm>
          <a:custGeom>
            <a:avLst/>
            <a:gdLst>
              <a:gd name="T0" fmla="*/ 345008 w 2109"/>
              <a:gd name="T1" fmla="*/ 0 h 986"/>
              <a:gd name="T2" fmla="*/ 305269 w 2109"/>
              <a:gd name="T3" fmla="*/ 447253 h 986"/>
              <a:gd name="T4" fmla="*/ 37933 w 2109"/>
              <a:gd name="T5" fmla="*/ 409150 h 986"/>
              <a:gd name="T6" fmla="*/ 0 w 2109"/>
              <a:gd name="T7" fmla="*/ 447253 h 986"/>
              <a:gd name="T8" fmla="*/ 37933 w 2109"/>
              <a:gd name="T9" fmla="*/ 36288 h 986"/>
              <a:gd name="T10" fmla="*/ 305269 w 2109"/>
              <a:gd name="T11" fmla="*/ 126555 h 986"/>
              <a:gd name="T12" fmla="*/ 37933 w 2109"/>
              <a:gd name="T13" fmla="*/ 36288 h 986"/>
              <a:gd name="T14" fmla="*/ 37933 w 2109"/>
              <a:gd name="T15" fmla="*/ 376944 h 986"/>
              <a:gd name="T16" fmla="*/ 305269 w 2109"/>
              <a:gd name="T17" fmla="*/ 284863 h 986"/>
              <a:gd name="T18" fmla="*/ 37933 w 2109"/>
              <a:gd name="T19" fmla="*/ 160576 h 986"/>
              <a:gd name="T20" fmla="*/ 305269 w 2109"/>
              <a:gd name="T21" fmla="*/ 252657 h 986"/>
              <a:gd name="T22" fmla="*/ 37933 w 2109"/>
              <a:gd name="T23" fmla="*/ 160576 h 986"/>
              <a:gd name="T24" fmla="*/ 912645 w 2109"/>
              <a:gd name="T25" fmla="*/ 250843 h 986"/>
              <a:gd name="T26" fmla="*/ 808781 w 2109"/>
              <a:gd name="T27" fmla="*/ 314801 h 986"/>
              <a:gd name="T28" fmla="*/ 926644 w 2109"/>
              <a:gd name="T29" fmla="*/ 415047 h 986"/>
              <a:gd name="T30" fmla="*/ 731109 w 2109"/>
              <a:gd name="T31" fmla="*/ 371048 h 986"/>
              <a:gd name="T32" fmla="*/ 605118 w 2109"/>
              <a:gd name="T33" fmla="*/ 441356 h 986"/>
              <a:gd name="T34" fmla="*/ 658856 w 2109"/>
              <a:gd name="T35" fmla="*/ 403253 h 986"/>
              <a:gd name="T36" fmla="*/ 694983 w 2109"/>
              <a:gd name="T37" fmla="*/ 202761 h 986"/>
              <a:gd name="T38" fmla="*/ 477321 w 2109"/>
              <a:gd name="T39" fmla="*/ 170555 h 986"/>
              <a:gd name="T40" fmla="*/ 834973 w 2109"/>
              <a:gd name="T41" fmla="*/ 118391 h 986"/>
              <a:gd name="T42" fmla="*/ 537381 w 2109"/>
              <a:gd name="T43" fmla="*/ 86185 h 986"/>
              <a:gd name="T44" fmla="*/ 834973 w 2109"/>
              <a:gd name="T45" fmla="*/ 34020 h 986"/>
              <a:gd name="T46" fmla="*/ 529253 w 2109"/>
              <a:gd name="T47" fmla="*/ 2268 h 986"/>
              <a:gd name="T48" fmla="*/ 872454 w 2109"/>
              <a:gd name="T49" fmla="*/ 170555 h 986"/>
              <a:gd name="T50" fmla="*/ 948771 w 2109"/>
              <a:gd name="T51" fmla="*/ 202761 h 986"/>
              <a:gd name="T52" fmla="*/ 731109 w 2109"/>
              <a:gd name="T53" fmla="*/ 218637 h 986"/>
              <a:gd name="T54" fmla="*/ 886453 w 2109"/>
              <a:gd name="T55" fmla="*/ 218637 h 986"/>
              <a:gd name="T56" fmla="*/ 675113 w 2109"/>
              <a:gd name="T57" fmla="*/ 293028 h 986"/>
              <a:gd name="T58" fmla="*/ 485449 w 2109"/>
              <a:gd name="T59" fmla="*/ 403253 h 986"/>
              <a:gd name="T60" fmla="*/ 537381 w 2109"/>
              <a:gd name="T61" fmla="*/ 214554 h 986"/>
              <a:gd name="T62" fmla="*/ 631310 w 2109"/>
              <a:gd name="T63" fmla="*/ 276698 h 986"/>
              <a:gd name="T64" fmla="*/ 549122 w 2109"/>
              <a:gd name="T65" fmla="*/ 266719 h 986"/>
              <a:gd name="T66" fmla="*/ 537381 w 2109"/>
              <a:gd name="T67" fmla="*/ 214554 h 9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109" h="986">
                <a:moveTo>
                  <a:pt x="0" y="0"/>
                </a:moveTo>
                <a:lnTo>
                  <a:pt x="764" y="0"/>
                </a:lnTo>
                <a:lnTo>
                  <a:pt x="764" y="986"/>
                </a:lnTo>
                <a:lnTo>
                  <a:pt x="676" y="986"/>
                </a:lnTo>
                <a:lnTo>
                  <a:pt x="676" y="902"/>
                </a:lnTo>
                <a:lnTo>
                  <a:pt x="84" y="902"/>
                </a:lnTo>
                <a:lnTo>
                  <a:pt x="84" y="986"/>
                </a:lnTo>
                <a:lnTo>
                  <a:pt x="0" y="986"/>
                </a:lnTo>
                <a:lnTo>
                  <a:pt x="0" y="0"/>
                </a:lnTo>
                <a:close/>
                <a:moveTo>
                  <a:pt x="84" y="80"/>
                </a:moveTo>
                <a:lnTo>
                  <a:pt x="84" y="279"/>
                </a:lnTo>
                <a:lnTo>
                  <a:pt x="676" y="279"/>
                </a:lnTo>
                <a:lnTo>
                  <a:pt x="676" y="80"/>
                </a:lnTo>
                <a:lnTo>
                  <a:pt x="84" y="80"/>
                </a:lnTo>
                <a:close/>
                <a:moveTo>
                  <a:pt x="84" y="628"/>
                </a:moveTo>
                <a:lnTo>
                  <a:pt x="84" y="831"/>
                </a:lnTo>
                <a:lnTo>
                  <a:pt x="676" y="831"/>
                </a:lnTo>
                <a:lnTo>
                  <a:pt x="676" y="628"/>
                </a:lnTo>
                <a:lnTo>
                  <a:pt x="84" y="628"/>
                </a:lnTo>
                <a:close/>
                <a:moveTo>
                  <a:pt x="84" y="354"/>
                </a:moveTo>
                <a:lnTo>
                  <a:pt x="84" y="557"/>
                </a:lnTo>
                <a:lnTo>
                  <a:pt x="676" y="557"/>
                </a:lnTo>
                <a:lnTo>
                  <a:pt x="676" y="354"/>
                </a:lnTo>
                <a:lnTo>
                  <a:pt x="84" y="354"/>
                </a:lnTo>
                <a:close/>
                <a:moveTo>
                  <a:pt x="1963" y="482"/>
                </a:moveTo>
                <a:lnTo>
                  <a:pt x="2021" y="553"/>
                </a:lnTo>
                <a:cubicBezTo>
                  <a:pt x="2000" y="568"/>
                  <a:pt x="1958" y="594"/>
                  <a:pt x="1893" y="632"/>
                </a:cubicBezTo>
                <a:cubicBezTo>
                  <a:pt x="1849" y="659"/>
                  <a:pt x="1815" y="679"/>
                  <a:pt x="1791" y="694"/>
                </a:cubicBezTo>
                <a:cubicBezTo>
                  <a:pt x="1859" y="753"/>
                  <a:pt x="1965" y="800"/>
                  <a:pt x="2109" y="836"/>
                </a:cubicBezTo>
                <a:cubicBezTo>
                  <a:pt x="2089" y="856"/>
                  <a:pt x="2070" y="883"/>
                  <a:pt x="2052" y="915"/>
                </a:cubicBezTo>
                <a:cubicBezTo>
                  <a:pt x="1849" y="856"/>
                  <a:pt x="1704" y="756"/>
                  <a:pt x="1619" y="615"/>
                </a:cubicBezTo>
                <a:lnTo>
                  <a:pt x="1619" y="818"/>
                </a:lnTo>
                <a:cubicBezTo>
                  <a:pt x="1624" y="924"/>
                  <a:pt x="1573" y="976"/>
                  <a:pt x="1464" y="973"/>
                </a:cubicBezTo>
                <a:cubicBezTo>
                  <a:pt x="1423" y="973"/>
                  <a:pt x="1381" y="973"/>
                  <a:pt x="1340" y="973"/>
                </a:cubicBezTo>
                <a:cubicBezTo>
                  <a:pt x="1337" y="937"/>
                  <a:pt x="1331" y="908"/>
                  <a:pt x="1322" y="884"/>
                </a:cubicBezTo>
                <a:cubicBezTo>
                  <a:pt x="1358" y="887"/>
                  <a:pt x="1403" y="889"/>
                  <a:pt x="1459" y="889"/>
                </a:cubicBezTo>
                <a:cubicBezTo>
                  <a:pt x="1515" y="892"/>
                  <a:pt x="1542" y="867"/>
                  <a:pt x="1539" y="814"/>
                </a:cubicBezTo>
                <a:lnTo>
                  <a:pt x="1539" y="447"/>
                </a:lnTo>
                <a:lnTo>
                  <a:pt x="1057" y="447"/>
                </a:lnTo>
                <a:lnTo>
                  <a:pt x="1057" y="376"/>
                </a:lnTo>
                <a:lnTo>
                  <a:pt x="1849" y="376"/>
                </a:lnTo>
                <a:lnTo>
                  <a:pt x="1849" y="261"/>
                </a:lnTo>
                <a:lnTo>
                  <a:pt x="1190" y="261"/>
                </a:lnTo>
                <a:lnTo>
                  <a:pt x="1190" y="190"/>
                </a:lnTo>
                <a:lnTo>
                  <a:pt x="1849" y="190"/>
                </a:lnTo>
                <a:lnTo>
                  <a:pt x="1849" y="75"/>
                </a:lnTo>
                <a:lnTo>
                  <a:pt x="1172" y="75"/>
                </a:lnTo>
                <a:lnTo>
                  <a:pt x="1172" y="5"/>
                </a:lnTo>
                <a:lnTo>
                  <a:pt x="1932" y="5"/>
                </a:lnTo>
                <a:lnTo>
                  <a:pt x="1932" y="376"/>
                </a:lnTo>
                <a:lnTo>
                  <a:pt x="2101" y="376"/>
                </a:lnTo>
                <a:lnTo>
                  <a:pt x="2101" y="447"/>
                </a:lnTo>
                <a:lnTo>
                  <a:pt x="1619" y="447"/>
                </a:lnTo>
                <a:lnTo>
                  <a:pt x="1619" y="482"/>
                </a:lnTo>
                <a:cubicBezTo>
                  <a:pt x="1654" y="544"/>
                  <a:pt x="1692" y="597"/>
                  <a:pt x="1733" y="641"/>
                </a:cubicBezTo>
                <a:cubicBezTo>
                  <a:pt x="1822" y="582"/>
                  <a:pt x="1899" y="529"/>
                  <a:pt x="1963" y="482"/>
                </a:cubicBezTo>
                <a:close/>
                <a:moveTo>
                  <a:pt x="1044" y="814"/>
                </a:moveTo>
                <a:cubicBezTo>
                  <a:pt x="1168" y="772"/>
                  <a:pt x="1318" y="716"/>
                  <a:pt x="1495" y="646"/>
                </a:cubicBezTo>
                <a:cubicBezTo>
                  <a:pt x="1501" y="672"/>
                  <a:pt x="1507" y="699"/>
                  <a:pt x="1513" y="725"/>
                </a:cubicBezTo>
                <a:cubicBezTo>
                  <a:pt x="1351" y="784"/>
                  <a:pt x="1205" y="839"/>
                  <a:pt x="1075" y="889"/>
                </a:cubicBezTo>
                <a:lnTo>
                  <a:pt x="1044" y="814"/>
                </a:lnTo>
                <a:close/>
                <a:moveTo>
                  <a:pt x="1190" y="473"/>
                </a:moveTo>
                <a:cubicBezTo>
                  <a:pt x="1202" y="482"/>
                  <a:pt x="1218" y="492"/>
                  <a:pt x="1238" y="504"/>
                </a:cubicBezTo>
                <a:cubicBezTo>
                  <a:pt x="1303" y="545"/>
                  <a:pt x="1356" y="581"/>
                  <a:pt x="1398" y="610"/>
                </a:cubicBezTo>
                <a:lnTo>
                  <a:pt x="1349" y="681"/>
                </a:lnTo>
                <a:cubicBezTo>
                  <a:pt x="1317" y="658"/>
                  <a:pt x="1272" y="627"/>
                  <a:pt x="1216" y="588"/>
                </a:cubicBezTo>
                <a:cubicBezTo>
                  <a:pt x="1184" y="565"/>
                  <a:pt x="1159" y="547"/>
                  <a:pt x="1141" y="535"/>
                </a:cubicBezTo>
                <a:lnTo>
                  <a:pt x="1190" y="4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9080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其他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4370" y="799169"/>
            <a:ext cx="9044157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注意事项：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、使用浏览器，请务必保证已安装相关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flash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插件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，保证可运行插件，否则按钮无法正确显示和点击；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、如遇到浏览器无法打开界面情况，请尝试关闭浏览器重新打开登录，或者更换浏览器，或者进行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浏览器缓存清理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，避免由于系统更新导致的无法打开情况；</a:t>
            </a:r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进行相关内容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填写时，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建议在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中完成编辑，复制粘贴到系统中，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避免网页意外关闭导致无法保存的情况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发生；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、涉及论文隐私信息，请务必修改密码，保证账号安全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dirty="0" smtClean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051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登录系统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335" y="838200"/>
            <a:ext cx="47732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登录网址</a:t>
            </a:r>
            <a:r>
              <a:rPr lang="zh-CN" altLang="en-US" sz="2000" b="1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： </a:t>
            </a:r>
            <a:r>
              <a:rPr lang="en-US" altLang="zh-CN" sz="2000" b="1" dirty="0" err="1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tmucmc</a:t>
            </a:r>
            <a:r>
              <a:rPr lang="en-US" altLang="zh-CN" sz="2000" b="1" u="sng" dirty="0" err="1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.co.cnki.net</a:t>
            </a:r>
            <a:endParaRPr lang="en-US" altLang="zh-CN" sz="2000" b="1" u="sng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1452245"/>
            <a:ext cx="9295130" cy="5113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Connector 60"/>
          <p:cNvCxnSpPr/>
          <p:nvPr/>
        </p:nvCxnSpPr>
        <p:spPr>
          <a:xfrm>
            <a:off x="9249570" y="2969362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792970" y="2767965"/>
            <a:ext cx="19913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输入用户名、密码、验证码，选择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学生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角色，点击登录系统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82820" y="868680"/>
            <a:ext cx="3310255" cy="369570"/>
            <a:chOff x="6843" y="1368"/>
            <a:chExt cx="5213" cy="58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843" y="1383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03" y="1368"/>
              <a:ext cx="4653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输入正确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的系统登录地址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个人设置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335" y="838200"/>
            <a:ext cx="428053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进入系统后，请第一时间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密码修改和个人信息维护</a:t>
            </a:r>
            <a:endParaRPr 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1579245"/>
            <a:ext cx="4824095" cy="3474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Connector 60"/>
          <p:cNvCxnSpPr/>
          <p:nvPr/>
        </p:nvCxnSpPr>
        <p:spPr>
          <a:xfrm rot="5400000">
            <a:off x="3204438" y="4591719"/>
            <a:ext cx="1080008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14350" y="5218430"/>
            <a:ext cx="4824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 smtClean="0">
                <a:latin typeface="微软雅黑" panose="020B0503020204020204" charset="-122"/>
                <a:ea typeface="微软雅黑" panose="020B0503020204020204" charset="-122"/>
              </a:rPr>
              <a:t>密码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修改，请在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用户设置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修改密码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页面进行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135" y="1579245"/>
            <a:ext cx="4892675" cy="34899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60"/>
          <p:cNvCxnSpPr/>
          <p:nvPr/>
        </p:nvCxnSpPr>
        <p:spPr>
          <a:xfrm rot="5400000">
            <a:off x="9543304" y="4806688"/>
            <a:ext cx="72000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36080" y="5218430"/>
            <a:ext cx="48247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"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用户设置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个人信息维护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页面，支持对个人信息进行维护</a:t>
            </a:r>
          </a:p>
          <a:p>
            <a:pPr marL="342900" indent="-342900">
              <a:buFont typeface="Wingdings" panose="05000000000000000000" charset="0"/>
              <a:buChar char="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为方便导师查看和联系您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，请补齐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您的个人信息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335" y="709295"/>
            <a:ext cx="961517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师生双选阶段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需要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申报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选题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、选择指导教师</a:t>
            </a:r>
            <a:endParaRPr 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49250" y="1232535"/>
            <a:ext cx="4926330" cy="369570"/>
            <a:chOff x="550" y="2167"/>
            <a:chExt cx="7758" cy="582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0" y="2167"/>
              <a:ext cx="719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您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根据学校安排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登入系统进行课题申报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Oval 32"/>
          <p:cNvSpPr/>
          <p:nvPr/>
        </p:nvSpPr>
        <p:spPr>
          <a:xfrm>
            <a:off x="283141" y="2896239"/>
            <a:ext cx="824865" cy="824865"/>
          </a:xfrm>
          <a:prstGeom prst="ellipse">
            <a:avLst/>
          </a:prstGeom>
          <a:solidFill>
            <a:srgbClr val="990014"/>
          </a:solidFill>
          <a:ln>
            <a:solidFill>
              <a:srgbClr val="99001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charset="-122"/>
                <a:ea typeface="微软雅黑" panose="020B0503020204020204" charset="-122"/>
              </a:rPr>
              <a:t>学生申报课题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81528" y="4822825"/>
            <a:ext cx="29178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学生申报课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35081" y="3679998"/>
            <a:ext cx="5469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 点击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录入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课题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03315" y="5949126"/>
            <a:ext cx="5581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按照要求输入课题题目、选择题目性质，请确保与老师确认申报信息准确，不要出现错误，否则不能修改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67039" y="1745263"/>
            <a:ext cx="11736087" cy="0"/>
          </a:xfrm>
          <a:prstGeom prst="line">
            <a:avLst/>
          </a:prstGeom>
          <a:ln>
            <a:solidFill>
              <a:srgbClr val="1F282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333" y="2222548"/>
            <a:ext cx="4756921" cy="2440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5297" y="1833368"/>
            <a:ext cx="4448479" cy="18000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132" y="4018552"/>
            <a:ext cx="3578808" cy="1806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49223" y="1114743"/>
            <a:ext cx="9181465" cy="646430"/>
            <a:chOff x="550" y="2167"/>
            <a:chExt cx="14459" cy="1018"/>
          </a:xfrm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10" y="2167"/>
              <a:ext cx="13899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请</a:t>
              </a:r>
              <a:r>
                <a:rPr lang="zh-CN" altLang="en-US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学校要求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，进行相关内容填写，建议在</a:t>
              </a:r>
              <a:r>
                <a:rPr lang="en-US" altLang="zh-CN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word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中完成编辑，复制粘贴到系统中，</a:t>
              </a:r>
              <a:endParaRPr lang="en-US" altLang="zh-CN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避免网页意外关闭导致无法保存的情况发生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4370" y="5313045"/>
            <a:ext cx="4310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填写“</a:t>
            </a:r>
            <a:r>
              <a:rPr lang="zh-CN" altLang="zh-CN" sz="1600" b="1" dirty="0" smtClean="0"/>
              <a:t>选题主要内容及研究方法</a:t>
            </a:r>
            <a:r>
              <a:rPr lang="zh-CN" altLang="en-US" sz="1600" b="1" dirty="0" smtClean="0"/>
              <a:t>”</a:t>
            </a:r>
            <a:r>
              <a:rPr lang="zh-CN" altLang="zh-CN" sz="1600" dirty="0" smtClean="0"/>
              <a:t> 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Straight Connector 60"/>
          <p:cNvCxnSpPr/>
          <p:nvPr/>
        </p:nvCxnSpPr>
        <p:spPr>
          <a:xfrm rot="5400000">
            <a:off x="114359" y="5727903"/>
            <a:ext cx="90000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6374130" y="5436235"/>
            <a:ext cx="52730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选择“指导教师”，可通过姓名及学院信息进行筛选查找，请确保与老师提前进行沟通确定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不用勾选“第二导师”，请忽略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如有需求可添加附件说明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3" name="Straight Connector 60"/>
          <p:cNvCxnSpPr/>
          <p:nvPr/>
        </p:nvCxnSpPr>
        <p:spPr>
          <a:xfrm rot="5400000">
            <a:off x="5645844" y="5762828"/>
            <a:ext cx="90000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7335" y="709295"/>
            <a:ext cx="961517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师生双选阶段需要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申报</a:t>
            </a:r>
            <a:r>
              <a:rPr lang="zh-CN" alt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选题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、选择指导教师</a:t>
            </a:r>
            <a:endParaRPr lang="zh-CN" alt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87" y="2069335"/>
            <a:ext cx="4157255" cy="29100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847" y="1530505"/>
            <a:ext cx="4952109" cy="3782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56995" y="3269232"/>
            <a:ext cx="1062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申报完成后，等待指导教师审核通过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可仔细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查看相关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，按照要求与导师意见开展下一阶段开题工作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再审核前可以进行自行进行修改，如果审核未通过，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将被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退回重新申报，请及时与老师联系并确保信息准确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99" y="1093985"/>
            <a:ext cx="10926871" cy="205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师生双选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grpSp>
        <p:nvGrpSpPr>
          <p:cNvPr id="13" name="组合 15"/>
          <p:cNvGrpSpPr/>
          <p:nvPr/>
        </p:nvGrpSpPr>
        <p:grpSpPr>
          <a:xfrm>
            <a:off x="349250" y="812699"/>
            <a:ext cx="9542780" cy="369570"/>
            <a:chOff x="550" y="2167"/>
            <a:chExt cx="15028" cy="582"/>
          </a:xfrm>
        </p:grpSpPr>
        <p:sp>
          <p:nvSpPr>
            <p:cNvPr id="14" name="Freeform 31"/>
            <p:cNvSpPr>
              <a:spLocks noEditPoints="1"/>
            </p:cNvSpPr>
            <p:nvPr/>
          </p:nvSpPr>
          <p:spPr bwMode="auto">
            <a:xfrm>
              <a:off x="550" y="2182"/>
              <a:ext cx="560" cy="502"/>
            </a:xfrm>
            <a:custGeom>
              <a:avLst/>
              <a:gdLst>
                <a:gd name="T0" fmla="*/ 24 w 161"/>
                <a:gd name="T1" fmla="*/ 91 h 144"/>
                <a:gd name="T2" fmla="*/ 65 w 161"/>
                <a:gd name="T3" fmla="*/ 91 h 144"/>
                <a:gd name="T4" fmla="*/ 65 w 161"/>
                <a:gd name="T5" fmla="*/ 105 h 144"/>
                <a:gd name="T6" fmla="*/ 61 w 161"/>
                <a:gd name="T7" fmla="*/ 105 h 144"/>
                <a:gd name="T8" fmla="*/ 60 w 161"/>
                <a:gd name="T9" fmla="*/ 110 h 144"/>
                <a:gd name="T10" fmla="*/ 59 w 161"/>
                <a:gd name="T11" fmla="*/ 112 h 144"/>
                <a:gd name="T12" fmla="*/ 60 w 161"/>
                <a:gd name="T13" fmla="*/ 114 h 144"/>
                <a:gd name="T14" fmla="*/ 61 w 161"/>
                <a:gd name="T15" fmla="*/ 118 h 144"/>
                <a:gd name="T16" fmla="*/ 60 w 161"/>
                <a:gd name="T17" fmla="*/ 123 h 144"/>
                <a:gd name="T18" fmla="*/ 59 w 161"/>
                <a:gd name="T19" fmla="*/ 125 h 144"/>
                <a:gd name="T20" fmla="*/ 60 w 161"/>
                <a:gd name="T21" fmla="*/ 127 h 144"/>
                <a:gd name="T22" fmla="*/ 61 w 161"/>
                <a:gd name="T23" fmla="*/ 131 h 144"/>
                <a:gd name="T24" fmla="*/ 60 w 161"/>
                <a:gd name="T25" fmla="*/ 136 h 144"/>
                <a:gd name="T26" fmla="*/ 59 w 161"/>
                <a:gd name="T27" fmla="*/ 138 h 144"/>
                <a:gd name="T28" fmla="*/ 60 w 161"/>
                <a:gd name="T29" fmla="*/ 140 h 144"/>
                <a:gd name="T30" fmla="*/ 61 w 161"/>
                <a:gd name="T31" fmla="*/ 144 h 144"/>
                <a:gd name="T32" fmla="*/ 31 w 161"/>
                <a:gd name="T33" fmla="*/ 144 h 144"/>
                <a:gd name="T34" fmla="*/ 31 w 161"/>
                <a:gd name="T35" fmla="*/ 105 h 144"/>
                <a:gd name="T36" fmla="*/ 24 w 161"/>
                <a:gd name="T37" fmla="*/ 105 h 144"/>
                <a:gd name="T38" fmla="*/ 24 w 161"/>
                <a:gd name="T39" fmla="*/ 91 h 144"/>
                <a:gd name="T40" fmla="*/ 7 w 161"/>
                <a:gd name="T41" fmla="*/ 39 h 144"/>
                <a:gd name="T42" fmla="*/ 0 w 161"/>
                <a:gd name="T43" fmla="*/ 46 h 144"/>
                <a:gd name="T44" fmla="*/ 0 w 161"/>
                <a:gd name="T45" fmla="*/ 76 h 144"/>
                <a:gd name="T46" fmla="*/ 7 w 161"/>
                <a:gd name="T47" fmla="*/ 82 h 144"/>
                <a:gd name="T48" fmla="*/ 15 w 161"/>
                <a:gd name="T49" fmla="*/ 82 h 144"/>
                <a:gd name="T50" fmla="*/ 15 w 161"/>
                <a:gd name="T51" fmla="*/ 39 h 144"/>
                <a:gd name="T52" fmla="*/ 7 w 161"/>
                <a:gd name="T53" fmla="*/ 39 h 144"/>
                <a:gd name="T54" fmla="*/ 75 w 161"/>
                <a:gd name="T55" fmla="*/ 37 h 144"/>
                <a:gd name="T56" fmla="*/ 75 w 161"/>
                <a:gd name="T57" fmla="*/ 85 h 144"/>
                <a:gd name="T58" fmla="*/ 20 w 161"/>
                <a:gd name="T59" fmla="*/ 85 h 144"/>
                <a:gd name="T60" fmla="*/ 20 w 161"/>
                <a:gd name="T61" fmla="*/ 37 h 144"/>
                <a:gd name="T62" fmla="*/ 75 w 161"/>
                <a:gd name="T63" fmla="*/ 37 h 144"/>
                <a:gd name="T64" fmla="*/ 55 w 161"/>
                <a:gd name="T65" fmla="*/ 44 h 144"/>
                <a:gd name="T66" fmla="*/ 33 w 161"/>
                <a:gd name="T67" fmla="*/ 44 h 144"/>
                <a:gd name="T68" fmla="*/ 33 w 161"/>
                <a:gd name="T69" fmla="*/ 51 h 144"/>
                <a:gd name="T70" fmla="*/ 55 w 161"/>
                <a:gd name="T71" fmla="*/ 51 h 144"/>
                <a:gd name="T72" fmla="*/ 55 w 161"/>
                <a:gd name="T73" fmla="*/ 44 h 144"/>
                <a:gd name="T74" fmla="*/ 152 w 161"/>
                <a:gd name="T75" fmla="*/ 0 h 144"/>
                <a:gd name="T76" fmla="*/ 152 w 161"/>
                <a:gd name="T77" fmla="*/ 122 h 144"/>
                <a:gd name="T78" fmla="*/ 161 w 161"/>
                <a:gd name="T79" fmla="*/ 122 h 144"/>
                <a:gd name="T80" fmla="*/ 161 w 161"/>
                <a:gd name="T81" fmla="*/ 0 h 144"/>
                <a:gd name="T82" fmla="*/ 152 w 161"/>
                <a:gd name="T83" fmla="*/ 0 h 144"/>
                <a:gd name="T84" fmla="*/ 79 w 161"/>
                <a:gd name="T85" fmla="*/ 37 h 144"/>
                <a:gd name="T86" fmla="*/ 79 w 161"/>
                <a:gd name="T87" fmla="*/ 85 h 144"/>
                <a:gd name="T88" fmla="*/ 145 w 161"/>
                <a:gd name="T89" fmla="*/ 122 h 144"/>
                <a:gd name="T90" fmla="*/ 145 w 161"/>
                <a:gd name="T91" fmla="*/ 0 h 144"/>
                <a:gd name="T92" fmla="*/ 79 w 161"/>
                <a:gd name="T93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44">
                  <a:moveTo>
                    <a:pt x="24" y="91"/>
                  </a:moveTo>
                  <a:cubicBezTo>
                    <a:pt x="65" y="91"/>
                    <a:pt x="65" y="91"/>
                    <a:pt x="65" y="91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8"/>
                    <a:pt x="60" y="109"/>
                    <a:pt x="60" y="110"/>
                  </a:cubicBezTo>
                  <a:cubicBezTo>
                    <a:pt x="59" y="110"/>
                    <a:pt x="59" y="111"/>
                    <a:pt x="59" y="112"/>
                  </a:cubicBezTo>
                  <a:cubicBezTo>
                    <a:pt x="59" y="113"/>
                    <a:pt x="59" y="113"/>
                    <a:pt x="60" y="114"/>
                  </a:cubicBezTo>
                  <a:cubicBezTo>
                    <a:pt x="60" y="115"/>
                    <a:pt x="61" y="116"/>
                    <a:pt x="61" y="118"/>
                  </a:cubicBezTo>
                  <a:cubicBezTo>
                    <a:pt x="61" y="121"/>
                    <a:pt x="60" y="122"/>
                    <a:pt x="60" y="123"/>
                  </a:cubicBezTo>
                  <a:cubicBezTo>
                    <a:pt x="59" y="123"/>
                    <a:pt x="59" y="124"/>
                    <a:pt x="59" y="125"/>
                  </a:cubicBezTo>
                  <a:cubicBezTo>
                    <a:pt x="59" y="126"/>
                    <a:pt x="59" y="126"/>
                    <a:pt x="60" y="127"/>
                  </a:cubicBezTo>
                  <a:cubicBezTo>
                    <a:pt x="60" y="128"/>
                    <a:pt x="61" y="129"/>
                    <a:pt x="61" y="131"/>
                  </a:cubicBezTo>
                  <a:cubicBezTo>
                    <a:pt x="61" y="134"/>
                    <a:pt x="60" y="135"/>
                    <a:pt x="60" y="136"/>
                  </a:cubicBezTo>
                  <a:cubicBezTo>
                    <a:pt x="59" y="136"/>
                    <a:pt x="59" y="137"/>
                    <a:pt x="59" y="138"/>
                  </a:cubicBezTo>
                  <a:cubicBezTo>
                    <a:pt x="59" y="139"/>
                    <a:pt x="59" y="139"/>
                    <a:pt x="60" y="140"/>
                  </a:cubicBezTo>
                  <a:cubicBezTo>
                    <a:pt x="60" y="141"/>
                    <a:pt x="61" y="142"/>
                    <a:pt x="61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4" y="105"/>
                    <a:pt x="24" y="105"/>
                    <a:pt x="24" y="105"/>
                  </a:cubicBezTo>
                  <a:lnTo>
                    <a:pt x="24" y="91"/>
                  </a:lnTo>
                  <a:close/>
                  <a:moveTo>
                    <a:pt x="7" y="39"/>
                  </a:moveTo>
                  <a:cubicBezTo>
                    <a:pt x="3" y="39"/>
                    <a:pt x="0" y="43"/>
                    <a:pt x="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39"/>
                    <a:pt x="15" y="39"/>
                    <a:pt x="15" y="39"/>
                  </a:cubicBezTo>
                  <a:lnTo>
                    <a:pt x="7" y="39"/>
                  </a:lnTo>
                  <a:close/>
                  <a:moveTo>
                    <a:pt x="75" y="37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37"/>
                    <a:pt x="20" y="37"/>
                    <a:pt x="20" y="37"/>
                  </a:cubicBezTo>
                  <a:lnTo>
                    <a:pt x="75" y="37"/>
                  </a:lnTo>
                  <a:close/>
                  <a:moveTo>
                    <a:pt x="55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55" y="51"/>
                    <a:pt x="55" y="51"/>
                    <a:pt x="55" y="51"/>
                  </a:cubicBezTo>
                  <a:lnTo>
                    <a:pt x="55" y="44"/>
                  </a:lnTo>
                  <a:close/>
                  <a:moveTo>
                    <a:pt x="152" y="0"/>
                  </a:moveTo>
                  <a:cubicBezTo>
                    <a:pt x="152" y="122"/>
                    <a:pt x="152" y="122"/>
                    <a:pt x="152" y="122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0"/>
                    <a:pt x="161" y="0"/>
                    <a:pt x="161" y="0"/>
                  </a:cubicBezTo>
                  <a:lnTo>
                    <a:pt x="152" y="0"/>
                  </a:lnTo>
                  <a:close/>
                  <a:moveTo>
                    <a:pt x="79" y="37"/>
                  </a:moveTo>
                  <a:cubicBezTo>
                    <a:pt x="79" y="85"/>
                    <a:pt x="79" y="85"/>
                    <a:pt x="79" y="85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79" y="3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10" y="2167"/>
              <a:ext cx="14468" cy="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“选题分析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功能，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为您的</a:t>
              </a:r>
              <a:r>
                <a:rPr lang="zh-CN" altLang="en-US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选题和论文写作提供智能推荐服务，为你的论文写作提供帮助</a:t>
              </a:r>
              <a:endPara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6" name="直接连接符 29"/>
          <p:cNvCxnSpPr/>
          <p:nvPr/>
        </p:nvCxnSpPr>
        <p:spPr>
          <a:xfrm>
            <a:off x="267039" y="1325427"/>
            <a:ext cx="11736087" cy="0"/>
          </a:xfrm>
          <a:prstGeom prst="line">
            <a:avLst/>
          </a:prstGeom>
          <a:ln>
            <a:solidFill>
              <a:srgbClr val="1F282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右箭头 16"/>
          <p:cNvSpPr/>
          <p:nvPr/>
        </p:nvSpPr>
        <p:spPr>
          <a:xfrm rot="5400000">
            <a:off x="8586791" y="2295674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rot="5400000">
            <a:off x="8586790" y="3103620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5400000">
            <a:off x="8586790" y="3914451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3287" y="4305435"/>
            <a:ext cx="5581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选题分析：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“中国知网”海量文献资源，根据关键性词语，采用专业知识挖掘技术，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推荐相关的经典文献、最新文献、机构、学者、提纲目录等，并分析研究发展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趋势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。 </a:t>
            </a:r>
          </a:p>
          <a:p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各位同学可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该功能进行辅助论文写作。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662" y="1365950"/>
            <a:ext cx="5036282" cy="3316733"/>
          </a:xfrm>
          <a:prstGeom prst="rect">
            <a:avLst/>
          </a:prstGeom>
        </p:spPr>
      </p:pic>
      <p:sp>
        <p:nvSpPr>
          <p:cNvPr id="23" name="右箭头 22"/>
          <p:cNvSpPr/>
          <p:nvPr/>
        </p:nvSpPr>
        <p:spPr>
          <a:xfrm>
            <a:off x="6373003" y="2792614"/>
            <a:ext cx="285750" cy="450215"/>
          </a:xfrm>
          <a:prstGeom prst="rightArrow">
            <a:avLst/>
          </a:prstGeom>
          <a:solidFill>
            <a:srgbClr val="E9880B"/>
          </a:solidFill>
          <a:ln>
            <a:solidFill>
              <a:srgbClr val="E988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22" y="2005305"/>
            <a:ext cx="5926317" cy="191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5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4400000">
            <a:off x="233301" y="224402"/>
            <a:ext cx="344020" cy="281678"/>
            <a:chOff x="3059816" y="700304"/>
            <a:chExt cx="615694" cy="504120"/>
          </a:xfrm>
          <a:solidFill>
            <a:srgbClr val="990014"/>
          </a:solidFill>
        </p:grpSpPr>
        <p:cxnSp>
          <p:nvCxnSpPr>
            <p:cNvPr id="69" name="直接连接符 68"/>
            <p:cNvCxnSpPr>
              <a:stCxn id="61" idx="7"/>
              <a:endCxn id="68" idx="3"/>
            </p:cNvCxnSpPr>
            <p:nvPr/>
          </p:nvCxnSpPr>
          <p:spPr>
            <a:xfrm flipH="1">
              <a:off x="3080911" y="865447"/>
              <a:ext cx="573504" cy="317882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7" idx="0"/>
            </p:cNvCxnSpPr>
            <p:nvPr/>
          </p:nvCxnSpPr>
          <p:spPr>
            <a:xfrm>
              <a:off x="3131840" y="700304"/>
              <a:ext cx="0" cy="447037"/>
            </a:xfrm>
            <a:prstGeom prst="line">
              <a:avLst/>
            </a:prstGeom>
            <a:grpFill/>
            <a:ln>
              <a:solidFill>
                <a:srgbClr val="E988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3531462" y="844352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16" y="700304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16" y="1060376"/>
              <a:ext cx="144048" cy="144048"/>
            </a:xfrm>
            <a:prstGeom prst="ellipse">
              <a:avLst/>
            </a:prstGeom>
            <a:grpFill/>
            <a:ln>
              <a:solidFill>
                <a:srgbClr val="9900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4370" y="181610"/>
            <a:ext cx="1365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过程文档</a:t>
            </a:r>
          </a:p>
        </p:txBody>
      </p:sp>
      <p:pic>
        <p:nvPicPr>
          <p:cNvPr id="7" name="图片 6" descr="logo方案-终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1325" y="36195"/>
            <a:ext cx="1549400" cy="51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10" y="638810"/>
            <a:ext cx="1179004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dirty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根据学校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要求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时间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提交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相关</a:t>
            </a:r>
            <a:r>
              <a:rPr lang="zh-CN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文档：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开题报告、指导记录、中期报告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、文献综述、毕业</a:t>
            </a:r>
            <a:r>
              <a:rPr lang="zh-CN" altLang="en-US" sz="2000" dirty="0" smtClean="0">
                <a:solidFill>
                  <a:srgbClr val="1F282D"/>
                </a:solidFill>
                <a:latin typeface="微软雅黑" panose="020B0503020204020204" charset="-122"/>
                <a:ea typeface="微软雅黑" panose="020B0503020204020204" charset="-122"/>
              </a:rPr>
              <a:t>设计（论文）</a:t>
            </a:r>
            <a:endParaRPr lang="zh-CN" sz="2000" dirty="0">
              <a:solidFill>
                <a:srgbClr val="1F282D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Straight Connector 60"/>
          <p:cNvCxnSpPr/>
          <p:nvPr/>
        </p:nvCxnSpPr>
        <p:spPr>
          <a:xfrm>
            <a:off x="8166895" y="3947897"/>
            <a:ext cx="468003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634730" y="3746500"/>
            <a:ext cx="32804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过程文档管理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导航，或者从首页选择对应的过程文档，进入对应页面操作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56" y="1533227"/>
            <a:ext cx="7129322" cy="4197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1226</Words>
  <Application>Microsoft Macintosh PowerPoint</Application>
  <PresentationFormat>宽屏</PresentationFormat>
  <Paragraphs>98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Calibri</vt:lpstr>
      <vt:lpstr>Calibri Light</vt:lpstr>
      <vt:lpstr>Clear Sans Light</vt:lpstr>
      <vt:lpstr>DengXian</vt:lpstr>
      <vt:lpstr>Wingdings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sheny</dc:creator>
  <cp:lastModifiedBy>谢毅</cp:lastModifiedBy>
  <cp:revision>171</cp:revision>
  <dcterms:created xsi:type="dcterms:W3CDTF">2015-05-05T08:02:00Z</dcterms:created>
  <dcterms:modified xsi:type="dcterms:W3CDTF">2017-12-20T01:36:55Z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