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94" r:id="rId3"/>
    <p:sldId id="257" r:id="rId4"/>
    <p:sldId id="258" r:id="rId5"/>
    <p:sldId id="276" r:id="rId6"/>
    <p:sldId id="259" r:id="rId7"/>
    <p:sldId id="260" r:id="rId8"/>
    <p:sldId id="279" r:id="rId9"/>
    <p:sldId id="261" r:id="rId10"/>
    <p:sldId id="266" r:id="rId11"/>
    <p:sldId id="282" r:id="rId12"/>
    <p:sldId id="283" r:id="rId13"/>
    <p:sldId id="284" r:id="rId14"/>
    <p:sldId id="267" r:id="rId15"/>
    <p:sldId id="285" r:id="rId16"/>
    <p:sldId id="268" r:id="rId17"/>
    <p:sldId id="286" r:id="rId18"/>
    <p:sldId id="270" r:id="rId19"/>
    <p:sldId id="271" r:id="rId20"/>
    <p:sldId id="272" r:id="rId21"/>
    <p:sldId id="289" r:id="rId22"/>
    <p:sldId id="290" r:id="rId23"/>
    <p:sldId id="262" r:id="rId24"/>
    <p:sldId id="293" r:id="rId25"/>
    <p:sldId id="291" r:id="rId26"/>
    <p:sldId id="292" r:id="rId27"/>
    <p:sldId id="273" r:id="rId28"/>
    <p:sldId id="263" r:id="rId29"/>
    <p:sldId id="275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282D"/>
    <a:srgbClr val="E9880B"/>
    <a:srgbClr val="9900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21" autoAdjust="0"/>
    <p:restoredTop sz="94660"/>
  </p:normalViewPr>
  <p:slideViewPr>
    <p:cSldViewPr snapToGrid="0">
      <p:cViewPr>
        <p:scale>
          <a:sx n="102" d="100"/>
          <a:sy n="102" d="100"/>
        </p:scale>
        <p:origin x="1880" y="1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0C58F7-E9F5-1149-A4C0-1E8D5F078242}" type="datetimeFigureOut">
              <a:rPr kumimoji="1" lang="zh-CN" altLang="en-US" smtClean="0"/>
              <a:t>2017/12/20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23D8BD-22F0-2E4C-9A3B-DB99A446876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54420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alphaModFix amt="3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04060" y="1827530"/>
            <a:ext cx="8183880" cy="3202305"/>
            <a:chOff x="3158" y="3470"/>
            <a:chExt cx="12888" cy="5043"/>
          </a:xfrm>
        </p:grpSpPr>
        <p:sp>
          <p:nvSpPr>
            <p:cNvPr id="42" name="文本框 1"/>
            <p:cNvSpPr txBox="1"/>
            <p:nvPr/>
          </p:nvSpPr>
          <p:spPr>
            <a:xfrm>
              <a:off x="5628" y="3470"/>
              <a:ext cx="7947" cy="1077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b="1">
                  <a:solidFill>
                    <a:srgbClr val="1F282D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“中国知网”</a:t>
              </a:r>
              <a:endParaRPr lang="en-US" altLang="zh-CN" sz="4000" b="1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43" name="TextBox 42"/>
            <p:cNvSpPr txBox="1">
              <a:spLocks noChangeArrowheads="1"/>
            </p:cNvSpPr>
            <p:nvPr/>
          </p:nvSpPr>
          <p:spPr bwMode="auto">
            <a:xfrm>
              <a:off x="6312" y="6131"/>
              <a:ext cx="6579" cy="6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  <a:lvl6pPr marL="25146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defRPr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6pPr>
              <a:lvl7pPr marL="29718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defRPr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7pPr>
              <a:lvl8pPr marL="34290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defRPr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8pPr>
              <a:lvl9pPr marL="38862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defRPr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sz="2000" dirty="0"/>
                <a:t>简单操作手册</a:t>
              </a:r>
              <a:r>
                <a:rPr lang="en-US" altLang="zh-CN" sz="2000" dirty="0" smtClean="0"/>
                <a:t>/</a:t>
              </a:r>
              <a:r>
                <a:rPr lang="zh-CN" altLang="en-US" sz="2000" dirty="0" smtClean="0"/>
                <a:t>教师版</a:t>
              </a:r>
              <a:endParaRPr lang="zh-CN" altLang="en-US" sz="2000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134" y="7097"/>
              <a:ext cx="6936" cy="1416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sz="1200" dirty="0">
                  <a:latin typeface="微软雅黑" panose="020B0503020204020204" charset="-122"/>
                  <a:ea typeface="微软雅黑" panose="020B0503020204020204" charset="-122"/>
                </a:rPr>
                <a:t>同方知网数字出版技术股份有限公司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sz="1200" dirty="0">
                  <a:latin typeface="微软雅黑" panose="020B0503020204020204" charset="-122"/>
                  <a:ea typeface="微软雅黑" panose="020B0503020204020204" charset="-122"/>
                  <a:cs typeface="Clear Sans Light" pitchFamily="34" charset="0"/>
                </a:rPr>
                <a:t>科研诚信技术分公司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en-US" altLang="zh-CN" sz="1200" dirty="0">
                  <a:latin typeface="微软雅黑" panose="020B0503020204020204" charset="-122"/>
                  <a:ea typeface="微软雅黑" panose="020B0503020204020204" charset="-122"/>
                  <a:cs typeface="Clear Sans Light" pitchFamily="34" charset="0"/>
                </a:rPr>
                <a:t>2017-10-27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158" y="4885"/>
              <a:ext cx="12888" cy="1077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/>
              <a:r>
                <a:rPr lang="zh-CN" altLang="en-US" sz="4000" b="1" dirty="0" smtClean="0">
                  <a:latin typeface="微软雅黑" panose="020B0503020204020204" charset="-122"/>
                  <a:ea typeface="微软雅黑" panose="020B0503020204020204" charset="-122"/>
                  <a:cs typeface="Clear Sans Light" pitchFamily="34" charset="0"/>
                  <a:sym typeface="+mn-ea"/>
                </a:rPr>
                <a:t>大学生毕业设计（论文）管理系统</a:t>
              </a: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3762" y="6928"/>
              <a:ext cx="11679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3762" y="4716"/>
              <a:ext cx="11679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过程文档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3210" y="642620"/>
            <a:ext cx="117900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审核开题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报告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学生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根据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学校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要求在规定时间内提交开题报告，如下图所示，输入相关内容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、选择附件（如需要添加附件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；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导师审核前学生可以进行修改；</a:t>
            </a:r>
            <a:endParaRPr lang="zh-CN" altLang="en-US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2" name="Freeform 31"/>
          <p:cNvSpPr>
            <a:spLocks noEditPoints="1"/>
          </p:cNvSpPr>
          <p:nvPr/>
        </p:nvSpPr>
        <p:spPr bwMode="auto">
          <a:xfrm>
            <a:off x="377190" y="1553845"/>
            <a:ext cx="355600" cy="318770"/>
          </a:xfrm>
          <a:custGeom>
            <a:avLst/>
            <a:gdLst>
              <a:gd name="T0" fmla="*/ 24 w 161"/>
              <a:gd name="T1" fmla="*/ 91 h 144"/>
              <a:gd name="T2" fmla="*/ 65 w 161"/>
              <a:gd name="T3" fmla="*/ 91 h 144"/>
              <a:gd name="T4" fmla="*/ 65 w 161"/>
              <a:gd name="T5" fmla="*/ 105 h 144"/>
              <a:gd name="T6" fmla="*/ 61 w 161"/>
              <a:gd name="T7" fmla="*/ 105 h 144"/>
              <a:gd name="T8" fmla="*/ 60 w 161"/>
              <a:gd name="T9" fmla="*/ 110 h 144"/>
              <a:gd name="T10" fmla="*/ 59 w 161"/>
              <a:gd name="T11" fmla="*/ 112 h 144"/>
              <a:gd name="T12" fmla="*/ 60 w 161"/>
              <a:gd name="T13" fmla="*/ 114 h 144"/>
              <a:gd name="T14" fmla="*/ 61 w 161"/>
              <a:gd name="T15" fmla="*/ 118 h 144"/>
              <a:gd name="T16" fmla="*/ 60 w 161"/>
              <a:gd name="T17" fmla="*/ 123 h 144"/>
              <a:gd name="T18" fmla="*/ 59 w 161"/>
              <a:gd name="T19" fmla="*/ 125 h 144"/>
              <a:gd name="T20" fmla="*/ 60 w 161"/>
              <a:gd name="T21" fmla="*/ 127 h 144"/>
              <a:gd name="T22" fmla="*/ 61 w 161"/>
              <a:gd name="T23" fmla="*/ 131 h 144"/>
              <a:gd name="T24" fmla="*/ 60 w 161"/>
              <a:gd name="T25" fmla="*/ 136 h 144"/>
              <a:gd name="T26" fmla="*/ 59 w 161"/>
              <a:gd name="T27" fmla="*/ 138 h 144"/>
              <a:gd name="T28" fmla="*/ 60 w 161"/>
              <a:gd name="T29" fmla="*/ 140 h 144"/>
              <a:gd name="T30" fmla="*/ 61 w 161"/>
              <a:gd name="T31" fmla="*/ 144 h 144"/>
              <a:gd name="T32" fmla="*/ 31 w 161"/>
              <a:gd name="T33" fmla="*/ 144 h 144"/>
              <a:gd name="T34" fmla="*/ 31 w 161"/>
              <a:gd name="T35" fmla="*/ 105 h 144"/>
              <a:gd name="T36" fmla="*/ 24 w 161"/>
              <a:gd name="T37" fmla="*/ 105 h 144"/>
              <a:gd name="T38" fmla="*/ 24 w 161"/>
              <a:gd name="T39" fmla="*/ 91 h 144"/>
              <a:gd name="T40" fmla="*/ 7 w 161"/>
              <a:gd name="T41" fmla="*/ 39 h 144"/>
              <a:gd name="T42" fmla="*/ 0 w 161"/>
              <a:gd name="T43" fmla="*/ 46 h 144"/>
              <a:gd name="T44" fmla="*/ 0 w 161"/>
              <a:gd name="T45" fmla="*/ 76 h 144"/>
              <a:gd name="T46" fmla="*/ 7 w 161"/>
              <a:gd name="T47" fmla="*/ 82 h 144"/>
              <a:gd name="T48" fmla="*/ 15 w 161"/>
              <a:gd name="T49" fmla="*/ 82 h 144"/>
              <a:gd name="T50" fmla="*/ 15 w 161"/>
              <a:gd name="T51" fmla="*/ 39 h 144"/>
              <a:gd name="T52" fmla="*/ 7 w 161"/>
              <a:gd name="T53" fmla="*/ 39 h 144"/>
              <a:gd name="T54" fmla="*/ 75 w 161"/>
              <a:gd name="T55" fmla="*/ 37 h 144"/>
              <a:gd name="T56" fmla="*/ 75 w 161"/>
              <a:gd name="T57" fmla="*/ 85 h 144"/>
              <a:gd name="T58" fmla="*/ 20 w 161"/>
              <a:gd name="T59" fmla="*/ 85 h 144"/>
              <a:gd name="T60" fmla="*/ 20 w 161"/>
              <a:gd name="T61" fmla="*/ 37 h 144"/>
              <a:gd name="T62" fmla="*/ 75 w 161"/>
              <a:gd name="T63" fmla="*/ 37 h 144"/>
              <a:gd name="T64" fmla="*/ 55 w 161"/>
              <a:gd name="T65" fmla="*/ 44 h 144"/>
              <a:gd name="T66" fmla="*/ 33 w 161"/>
              <a:gd name="T67" fmla="*/ 44 h 144"/>
              <a:gd name="T68" fmla="*/ 33 w 161"/>
              <a:gd name="T69" fmla="*/ 51 h 144"/>
              <a:gd name="T70" fmla="*/ 55 w 161"/>
              <a:gd name="T71" fmla="*/ 51 h 144"/>
              <a:gd name="T72" fmla="*/ 55 w 161"/>
              <a:gd name="T73" fmla="*/ 44 h 144"/>
              <a:gd name="T74" fmla="*/ 152 w 161"/>
              <a:gd name="T75" fmla="*/ 0 h 144"/>
              <a:gd name="T76" fmla="*/ 152 w 161"/>
              <a:gd name="T77" fmla="*/ 122 h 144"/>
              <a:gd name="T78" fmla="*/ 161 w 161"/>
              <a:gd name="T79" fmla="*/ 122 h 144"/>
              <a:gd name="T80" fmla="*/ 161 w 161"/>
              <a:gd name="T81" fmla="*/ 0 h 144"/>
              <a:gd name="T82" fmla="*/ 152 w 161"/>
              <a:gd name="T83" fmla="*/ 0 h 144"/>
              <a:gd name="T84" fmla="*/ 79 w 161"/>
              <a:gd name="T85" fmla="*/ 37 h 144"/>
              <a:gd name="T86" fmla="*/ 79 w 161"/>
              <a:gd name="T87" fmla="*/ 85 h 144"/>
              <a:gd name="T88" fmla="*/ 145 w 161"/>
              <a:gd name="T89" fmla="*/ 122 h 144"/>
              <a:gd name="T90" fmla="*/ 145 w 161"/>
              <a:gd name="T91" fmla="*/ 0 h 144"/>
              <a:gd name="T92" fmla="*/ 79 w 161"/>
              <a:gd name="T93" fmla="*/ 3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1" h="144">
                <a:moveTo>
                  <a:pt x="24" y="91"/>
                </a:moveTo>
                <a:cubicBezTo>
                  <a:pt x="65" y="91"/>
                  <a:pt x="65" y="91"/>
                  <a:pt x="65" y="91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1" y="108"/>
                  <a:pt x="60" y="109"/>
                  <a:pt x="60" y="110"/>
                </a:cubicBezTo>
                <a:cubicBezTo>
                  <a:pt x="59" y="110"/>
                  <a:pt x="59" y="111"/>
                  <a:pt x="59" y="112"/>
                </a:cubicBezTo>
                <a:cubicBezTo>
                  <a:pt x="59" y="113"/>
                  <a:pt x="59" y="113"/>
                  <a:pt x="60" y="114"/>
                </a:cubicBezTo>
                <a:cubicBezTo>
                  <a:pt x="60" y="115"/>
                  <a:pt x="61" y="116"/>
                  <a:pt x="61" y="118"/>
                </a:cubicBezTo>
                <a:cubicBezTo>
                  <a:pt x="61" y="121"/>
                  <a:pt x="60" y="122"/>
                  <a:pt x="60" y="123"/>
                </a:cubicBezTo>
                <a:cubicBezTo>
                  <a:pt x="59" y="123"/>
                  <a:pt x="59" y="124"/>
                  <a:pt x="59" y="125"/>
                </a:cubicBezTo>
                <a:cubicBezTo>
                  <a:pt x="59" y="126"/>
                  <a:pt x="59" y="126"/>
                  <a:pt x="60" y="127"/>
                </a:cubicBezTo>
                <a:cubicBezTo>
                  <a:pt x="60" y="128"/>
                  <a:pt x="61" y="129"/>
                  <a:pt x="61" y="131"/>
                </a:cubicBezTo>
                <a:cubicBezTo>
                  <a:pt x="61" y="134"/>
                  <a:pt x="60" y="135"/>
                  <a:pt x="60" y="136"/>
                </a:cubicBezTo>
                <a:cubicBezTo>
                  <a:pt x="59" y="136"/>
                  <a:pt x="59" y="137"/>
                  <a:pt x="59" y="138"/>
                </a:cubicBezTo>
                <a:cubicBezTo>
                  <a:pt x="59" y="139"/>
                  <a:pt x="59" y="139"/>
                  <a:pt x="60" y="140"/>
                </a:cubicBezTo>
                <a:cubicBezTo>
                  <a:pt x="60" y="141"/>
                  <a:pt x="61" y="142"/>
                  <a:pt x="61" y="144"/>
                </a:cubicBezTo>
                <a:cubicBezTo>
                  <a:pt x="31" y="144"/>
                  <a:pt x="31" y="144"/>
                  <a:pt x="31" y="144"/>
                </a:cubicBezTo>
                <a:cubicBezTo>
                  <a:pt x="31" y="105"/>
                  <a:pt x="31" y="105"/>
                  <a:pt x="31" y="105"/>
                </a:cubicBezTo>
                <a:cubicBezTo>
                  <a:pt x="24" y="105"/>
                  <a:pt x="24" y="105"/>
                  <a:pt x="24" y="105"/>
                </a:cubicBezTo>
                <a:lnTo>
                  <a:pt x="24" y="91"/>
                </a:lnTo>
                <a:close/>
                <a:moveTo>
                  <a:pt x="7" y="39"/>
                </a:moveTo>
                <a:cubicBezTo>
                  <a:pt x="3" y="39"/>
                  <a:pt x="0" y="43"/>
                  <a:pt x="0" y="4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9"/>
                  <a:pt x="3" y="82"/>
                  <a:pt x="7" y="82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39"/>
                  <a:pt x="15" y="39"/>
                  <a:pt x="15" y="39"/>
                </a:cubicBezTo>
                <a:lnTo>
                  <a:pt x="7" y="39"/>
                </a:lnTo>
                <a:close/>
                <a:moveTo>
                  <a:pt x="75" y="37"/>
                </a:moveTo>
                <a:cubicBezTo>
                  <a:pt x="75" y="85"/>
                  <a:pt x="75" y="85"/>
                  <a:pt x="75" y="85"/>
                </a:cubicBezTo>
                <a:cubicBezTo>
                  <a:pt x="20" y="85"/>
                  <a:pt x="20" y="85"/>
                  <a:pt x="20" y="85"/>
                </a:cubicBezTo>
                <a:cubicBezTo>
                  <a:pt x="20" y="37"/>
                  <a:pt x="20" y="37"/>
                  <a:pt x="20" y="37"/>
                </a:cubicBezTo>
                <a:lnTo>
                  <a:pt x="75" y="37"/>
                </a:lnTo>
                <a:close/>
                <a:moveTo>
                  <a:pt x="55" y="44"/>
                </a:moveTo>
                <a:cubicBezTo>
                  <a:pt x="33" y="44"/>
                  <a:pt x="33" y="44"/>
                  <a:pt x="33" y="44"/>
                </a:cubicBezTo>
                <a:cubicBezTo>
                  <a:pt x="33" y="51"/>
                  <a:pt x="33" y="51"/>
                  <a:pt x="33" y="51"/>
                </a:cubicBezTo>
                <a:cubicBezTo>
                  <a:pt x="55" y="51"/>
                  <a:pt x="55" y="51"/>
                  <a:pt x="55" y="51"/>
                </a:cubicBezTo>
                <a:lnTo>
                  <a:pt x="55" y="44"/>
                </a:lnTo>
                <a:close/>
                <a:moveTo>
                  <a:pt x="152" y="0"/>
                </a:moveTo>
                <a:cubicBezTo>
                  <a:pt x="152" y="122"/>
                  <a:pt x="152" y="122"/>
                  <a:pt x="152" y="122"/>
                </a:cubicBezTo>
                <a:cubicBezTo>
                  <a:pt x="161" y="122"/>
                  <a:pt x="161" y="122"/>
                  <a:pt x="161" y="122"/>
                </a:cubicBezTo>
                <a:cubicBezTo>
                  <a:pt x="161" y="0"/>
                  <a:pt x="161" y="0"/>
                  <a:pt x="161" y="0"/>
                </a:cubicBezTo>
                <a:lnTo>
                  <a:pt x="152" y="0"/>
                </a:lnTo>
                <a:close/>
                <a:moveTo>
                  <a:pt x="79" y="37"/>
                </a:moveTo>
                <a:cubicBezTo>
                  <a:pt x="79" y="85"/>
                  <a:pt x="79" y="85"/>
                  <a:pt x="79" y="85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45" y="0"/>
                  <a:pt x="145" y="0"/>
                  <a:pt x="145" y="0"/>
                </a:cubicBezTo>
                <a:lnTo>
                  <a:pt x="79" y="3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2318" y="1553845"/>
            <a:ext cx="5702863" cy="4303464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35012" y="1553845"/>
            <a:ext cx="26092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具体填写的项目每个学校不同，请根据学校要求填写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过程文档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26886" y="3157194"/>
            <a:ext cx="11790045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进入“审核开题报告”：点击“详细”进入具体内容界面，如下图所示，可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在线进行批注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6886" y="584626"/>
            <a:ext cx="8188658" cy="2450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6887" y="3692046"/>
            <a:ext cx="8188658" cy="266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97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过程文档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67842" y="3026535"/>
            <a:ext cx="11790045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批注后，可进行开题报告审核，选择“通过”或“返回修改”，并添加审核意见，如下图所示：</a:t>
            </a:r>
            <a:endParaRPr lang="zh-CN" altLang="en-US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4940" y="561591"/>
            <a:ext cx="7157159" cy="23603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1145" y="3469693"/>
            <a:ext cx="9149383" cy="217221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467841" y="5841714"/>
            <a:ext cx="11790045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被返回修改后，学生可以按照批注和审核意见进行修改后再次提交，等待指导教师下一次审核。</a:t>
            </a:r>
            <a:endParaRPr lang="zh-CN" altLang="en-US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2058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过程文档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67842" y="3026535"/>
            <a:ext cx="8953813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指导教师审核“通过”后，由教研室主任进行下一步审核，“通过”后由教学院长进行下一步审核。</a:t>
            </a:r>
            <a:endParaRPr lang="en-US" altLang="zh-CN" sz="16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全部通过后，开题环节结束，确定最终内容，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如再需要修改，需要联系教学秘书单独赋予修改权限后学生才能进行修改。</a:t>
            </a:r>
            <a:endParaRPr lang="zh-CN" altLang="en-US" sz="16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4940" y="561591"/>
            <a:ext cx="7157159" cy="236034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467841" y="5841714"/>
            <a:ext cx="11790045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可点击“查看历史记录”，查看每一次提交及审核的记录情况。</a:t>
            </a:r>
            <a:endParaRPr lang="zh-CN" altLang="en-US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039" y="3857532"/>
            <a:ext cx="5704282" cy="17349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3615" y="3857532"/>
            <a:ext cx="5883531" cy="1757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33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过程文档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3210" y="642620"/>
            <a:ext cx="11566412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审核中期报告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学生根据学校要求在规定时间内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提交中期报告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，如下图所示，输入相关内容、选择附件（如需要添加附件）；导师审核前学生可以进行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修改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77190" y="1651635"/>
            <a:ext cx="2964815" cy="922020"/>
            <a:chOff x="550" y="2063"/>
            <a:chExt cx="4669" cy="1452"/>
          </a:xfrm>
        </p:grpSpPr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550" y="2182"/>
              <a:ext cx="560" cy="502"/>
            </a:xfrm>
            <a:custGeom>
              <a:avLst/>
              <a:gdLst>
                <a:gd name="T0" fmla="*/ 24 w 161"/>
                <a:gd name="T1" fmla="*/ 91 h 144"/>
                <a:gd name="T2" fmla="*/ 65 w 161"/>
                <a:gd name="T3" fmla="*/ 91 h 144"/>
                <a:gd name="T4" fmla="*/ 65 w 161"/>
                <a:gd name="T5" fmla="*/ 105 h 144"/>
                <a:gd name="T6" fmla="*/ 61 w 161"/>
                <a:gd name="T7" fmla="*/ 105 h 144"/>
                <a:gd name="T8" fmla="*/ 60 w 161"/>
                <a:gd name="T9" fmla="*/ 110 h 144"/>
                <a:gd name="T10" fmla="*/ 59 w 161"/>
                <a:gd name="T11" fmla="*/ 112 h 144"/>
                <a:gd name="T12" fmla="*/ 60 w 161"/>
                <a:gd name="T13" fmla="*/ 114 h 144"/>
                <a:gd name="T14" fmla="*/ 61 w 161"/>
                <a:gd name="T15" fmla="*/ 118 h 144"/>
                <a:gd name="T16" fmla="*/ 60 w 161"/>
                <a:gd name="T17" fmla="*/ 123 h 144"/>
                <a:gd name="T18" fmla="*/ 59 w 161"/>
                <a:gd name="T19" fmla="*/ 125 h 144"/>
                <a:gd name="T20" fmla="*/ 60 w 161"/>
                <a:gd name="T21" fmla="*/ 127 h 144"/>
                <a:gd name="T22" fmla="*/ 61 w 161"/>
                <a:gd name="T23" fmla="*/ 131 h 144"/>
                <a:gd name="T24" fmla="*/ 60 w 161"/>
                <a:gd name="T25" fmla="*/ 136 h 144"/>
                <a:gd name="T26" fmla="*/ 59 w 161"/>
                <a:gd name="T27" fmla="*/ 138 h 144"/>
                <a:gd name="T28" fmla="*/ 60 w 161"/>
                <a:gd name="T29" fmla="*/ 140 h 144"/>
                <a:gd name="T30" fmla="*/ 61 w 161"/>
                <a:gd name="T31" fmla="*/ 144 h 144"/>
                <a:gd name="T32" fmla="*/ 31 w 161"/>
                <a:gd name="T33" fmla="*/ 144 h 144"/>
                <a:gd name="T34" fmla="*/ 31 w 161"/>
                <a:gd name="T35" fmla="*/ 105 h 144"/>
                <a:gd name="T36" fmla="*/ 24 w 161"/>
                <a:gd name="T37" fmla="*/ 105 h 144"/>
                <a:gd name="T38" fmla="*/ 24 w 161"/>
                <a:gd name="T39" fmla="*/ 91 h 144"/>
                <a:gd name="T40" fmla="*/ 7 w 161"/>
                <a:gd name="T41" fmla="*/ 39 h 144"/>
                <a:gd name="T42" fmla="*/ 0 w 161"/>
                <a:gd name="T43" fmla="*/ 46 h 144"/>
                <a:gd name="T44" fmla="*/ 0 w 161"/>
                <a:gd name="T45" fmla="*/ 76 h 144"/>
                <a:gd name="T46" fmla="*/ 7 w 161"/>
                <a:gd name="T47" fmla="*/ 82 h 144"/>
                <a:gd name="T48" fmla="*/ 15 w 161"/>
                <a:gd name="T49" fmla="*/ 82 h 144"/>
                <a:gd name="T50" fmla="*/ 15 w 161"/>
                <a:gd name="T51" fmla="*/ 39 h 144"/>
                <a:gd name="T52" fmla="*/ 7 w 161"/>
                <a:gd name="T53" fmla="*/ 39 h 144"/>
                <a:gd name="T54" fmla="*/ 75 w 161"/>
                <a:gd name="T55" fmla="*/ 37 h 144"/>
                <a:gd name="T56" fmla="*/ 75 w 161"/>
                <a:gd name="T57" fmla="*/ 85 h 144"/>
                <a:gd name="T58" fmla="*/ 20 w 161"/>
                <a:gd name="T59" fmla="*/ 85 h 144"/>
                <a:gd name="T60" fmla="*/ 20 w 161"/>
                <a:gd name="T61" fmla="*/ 37 h 144"/>
                <a:gd name="T62" fmla="*/ 75 w 161"/>
                <a:gd name="T63" fmla="*/ 37 h 144"/>
                <a:gd name="T64" fmla="*/ 55 w 161"/>
                <a:gd name="T65" fmla="*/ 44 h 144"/>
                <a:gd name="T66" fmla="*/ 33 w 161"/>
                <a:gd name="T67" fmla="*/ 44 h 144"/>
                <a:gd name="T68" fmla="*/ 33 w 161"/>
                <a:gd name="T69" fmla="*/ 51 h 144"/>
                <a:gd name="T70" fmla="*/ 55 w 161"/>
                <a:gd name="T71" fmla="*/ 51 h 144"/>
                <a:gd name="T72" fmla="*/ 55 w 161"/>
                <a:gd name="T73" fmla="*/ 44 h 144"/>
                <a:gd name="T74" fmla="*/ 152 w 161"/>
                <a:gd name="T75" fmla="*/ 0 h 144"/>
                <a:gd name="T76" fmla="*/ 152 w 161"/>
                <a:gd name="T77" fmla="*/ 122 h 144"/>
                <a:gd name="T78" fmla="*/ 161 w 161"/>
                <a:gd name="T79" fmla="*/ 122 h 144"/>
                <a:gd name="T80" fmla="*/ 161 w 161"/>
                <a:gd name="T81" fmla="*/ 0 h 144"/>
                <a:gd name="T82" fmla="*/ 152 w 161"/>
                <a:gd name="T83" fmla="*/ 0 h 144"/>
                <a:gd name="T84" fmla="*/ 79 w 161"/>
                <a:gd name="T85" fmla="*/ 37 h 144"/>
                <a:gd name="T86" fmla="*/ 79 w 161"/>
                <a:gd name="T87" fmla="*/ 85 h 144"/>
                <a:gd name="T88" fmla="*/ 145 w 161"/>
                <a:gd name="T89" fmla="*/ 122 h 144"/>
                <a:gd name="T90" fmla="*/ 145 w 161"/>
                <a:gd name="T91" fmla="*/ 0 h 144"/>
                <a:gd name="T92" fmla="*/ 79 w 161"/>
                <a:gd name="T93" fmla="*/ 3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144">
                  <a:moveTo>
                    <a:pt x="24" y="91"/>
                  </a:moveTo>
                  <a:cubicBezTo>
                    <a:pt x="65" y="91"/>
                    <a:pt x="65" y="91"/>
                    <a:pt x="65" y="91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8"/>
                    <a:pt x="60" y="109"/>
                    <a:pt x="60" y="110"/>
                  </a:cubicBezTo>
                  <a:cubicBezTo>
                    <a:pt x="59" y="110"/>
                    <a:pt x="59" y="111"/>
                    <a:pt x="59" y="112"/>
                  </a:cubicBezTo>
                  <a:cubicBezTo>
                    <a:pt x="59" y="113"/>
                    <a:pt x="59" y="113"/>
                    <a:pt x="60" y="114"/>
                  </a:cubicBezTo>
                  <a:cubicBezTo>
                    <a:pt x="60" y="115"/>
                    <a:pt x="61" y="116"/>
                    <a:pt x="61" y="118"/>
                  </a:cubicBezTo>
                  <a:cubicBezTo>
                    <a:pt x="61" y="121"/>
                    <a:pt x="60" y="122"/>
                    <a:pt x="60" y="123"/>
                  </a:cubicBezTo>
                  <a:cubicBezTo>
                    <a:pt x="59" y="123"/>
                    <a:pt x="59" y="124"/>
                    <a:pt x="59" y="125"/>
                  </a:cubicBezTo>
                  <a:cubicBezTo>
                    <a:pt x="59" y="126"/>
                    <a:pt x="59" y="126"/>
                    <a:pt x="60" y="127"/>
                  </a:cubicBezTo>
                  <a:cubicBezTo>
                    <a:pt x="60" y="128"/>
                    <a:pt x="61" y="129"/>
                    <a:pt x="61" y="131"/>
                  </a:cubicBezTo>
                  <a:cubicBezTo>
                    <a:pt x="61" y="134"/>
                    <a:pt x="60" y="135"/>
                    <a:pt x="60" y="136"/>
                  </a:cubicBezTo>
                  <a:cubicBezTo>
                    <a:pt x="59" y="136"/>
                    <a:pt x="59" y="137"/>
                    <a:pt x="59" y="138"/>
                  </a:cubicBezTo>
                  <a:cubicBezTo>
                    <a:pt x="59" y="139"/>
                    <a:pt x="59" y="139"/>
                    <a:pt x="60" y="140"/>
                  </a:cubicBezTo>
                  <a:cubicBezTo>
                    <a:pt x="60" y="141"/>
                    <a:pt x="61" y="142"/>
                    <a:pt x="61" y="144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24" y="105"/>
                    <a:pt x="24" y="105"/>
                    <a:pt x="24" y="105"/>
                  </a:cubicBezTo>
                  <a:lnTo>
                    <a:pt x="24" y="91"/>
                  </a:lnTo>
                  <a:close/>
                  <a:moveTo>
                    <a:pt x="7" y="39"/>
                  </a:moveTo>
                  <a:cubicBezTo>
                    <a:pt x="3" y="39"/>
                    <a:pt x="0" y="43"/>
                    <a:pt x="0" y="4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7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39"/>
                    <a:pt x="15" y="39"/>
                    <a:pt x="15" y="39"/>
                  </a:cubicBezTo>
                  <a:lnTo>
                    <a:pt x="7" y="39"/>
                  </a:lnTo>
                  <a:close/>
                  <a:moveTo>
                    <a:pt x="75" y="37"/>
                  </a:moveTo>
                  <a:cubicBezTo>
                    <a:pt x="75" y="85"/>
                    <a:pt x="75" y="85"/>
                    <a:pt x="75" y="85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37"/>
                    <a:pt x="20" y="37"/>
                    <a:pt x="20" y="37"/>
                  </a:cubicBezTo>
                  <a:lnTo>
                    <a:pt x="75" y="37"/>
                  </a:lnTo>
                  <a:close/>
                  <a:moveTo>
                    <a:pt x="55" y="44"/>
                  </a:moveTo>
                  <a:cubicBezTo>
                    <a:pt x="33" y="44"/>
                    <a:pt x="33" y="44"/>
                    <a:pt x="33" y="44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55" y="51"/>
                    <a:pt x="55" y="51"/>
                    <a:pt x="55" y="51"/>
                  </a:cubicBezTo>
                  <a:lnTo>
                    <a:pt x="55" y="44"/>
                  </a:lnTo>
                  <a:close/>
                  <a:moveTo>
                    <a:pt x="152" y="0"/>
                  </a:moveTo>
                  <a:cubicBezTo>
                    <a:pt x="152" y="122"/>
                    <a:pt x="152" y="122"/>
                    <a:pt x="152" y="122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0"/>
                    <a:pt x="161" y="0"/>
                    <a:pt x="161" y="0"/>
                  </a:cubicBezTo>
                  <a:lnTo>
                    <a:pt x="152" y="0"/>
                  </a:lnTo>
                  <a:close/>
                  <a:moveTo>
                    <a:pt x="79" y="37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79" y="3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10" y="2063"/>
              <a:ext cx="4109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具体填写的项目每个学校不同，请根据学校要求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填写</a:t>
              </a:r>
              <a:endParaRPr lang="zh-CN" altLang="en-US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048" y="1398835"/>
            <a:ext cx="5486744" cy="4370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过程文档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26886" y="3157194"/>
            <a:ext cx="11790045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进入“审核中期报告”：点击“详细”进入具体内容界面，此模块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不支持在线进行批注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en-US" altLang="zh-CN" sz="16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US" altLang="zh-CN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学生提交</a:t>
            </a:r>
            <a:r>
              <a:rPr lang="en-US" altLang="zh-CN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指导教师审核“通过”或“返回修改”，并给出审阅意见。</a:t>
            </a:r>
            <a:endParaRPr lang="zh-CN" altLang="en-US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6886" y="584626"/>
            <a:ext cx="8421666" cy="2443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83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过程文档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3210" y="642620"/>
            <a:ext cx="1179004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审核指导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记录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学生根据学校要求在规定时间内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提交指导记录，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如下图所示，输入相关内容、选择附件（如需要添加附件）；导师审核前学生可以进行修改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2248" y="2157959"/>
            <a:ext cx="5692775" cy="2941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2" name="组合 15"/>
          <p:cNvGrpSpPr/>
          <p:nvPr/>
        </p:nvGrpSpPr>
        <p:grpSpPr>
          <a:xfrm>
            <a:off x="283141" y="1326296"/>
            <a:ext cx="5559425" cy="369570"/>
            <a:chOff x="550" y="2167"/>
            <a:chExt cx="8755" cy="582"/>
          </a:xfrm>
        </p:grpSpPr>
        <p:sp>
          <p:nvSpPr>
            <p:cNvPr id="13" name="Freeform 31"/>
            <p:cNvSpPr>
              <a:spLocks noEditPoints="1"/>
            </p:cNvSpPr>
            <p:nvPr/>
          </p:nvSpPr>
          <p:spPr bwMode="auto">
            <a:xfrm>
              <a:off x="550" y="2182"/>
              <a:ext cx="560" cy="502"/>
            </a:xfrm>
            <a:custGeom>
              <a:avLst/>
              <a:gdLst>
                <a:gd name="T0" fmla="*/ 24 w 161"/>
                <a:gd name="T1" fmla="*/ 91 h 144"/>
                <a:gd name="T2" fmla="*/ 65 w 161"/>
                <a:gd name="T3" fmla="*/ 91 h 144"/>
                <a:gd name="T4" fmla="*/ 65 w 161"/>
                <a:gd name="T5" fmla="*/ 105 h 144"/>
                <a:gd name="T6" fmla="*/ 61 w 161"/>
                <a:gd name="T7" fmla="*/ 105 h 144"/>
                <a:gd name="T8" fmla="*/ 60 w 161"/>
                <a:gd name="T9" fmla="*/ 110 h 144"/>
                <a:gd name="T10" fmla="*/ 59 w 161"/>
                <a:gd name="T11" fmla="*/ 112 h 144"/>
                <a:gd name="T12" fmla="*/ 60 w 161"/>
                <a:gd name="T13" fmla="*/ 114 h 144"/>
                <a:gd name="T14" fmla="*/ 61 w 161"/>
                <a:gd name="T15" fmla="*/ 118 h 144"/>
                <a:gd name="T16" fmla="*/ 60 w 161"/>
                <a:gd name="T17" fmla="*/ 123 h 144"/>
                <a:gd name="T18" fmla="*/ 59 w 161"/>
                <a:gd name="T19" fmla="*/ 125 h 144"/>
                <a:gd name="T20" fmla="*/ 60 w 161"/>
                <a:gd name="T21" fmla="*/ 127 h 144"/>
                <a:gd name="T22" fmla="*/ 61 w 161"/>
                <a:gd name="T23" fmla="*/ 131 h 144"/>
                <a:gd name="T24" fmla="*/ 60 w 161"/>
                <a:gd name="T25" fmla="*/ 136 h 144"/>
                <a:gd name="T26" fmla="*/ 59 w 161"/>
                <a:gd name="T27" fmla="*/ 138 h 144"/>
                <a:gd name="T28" fmla="*/ 60 w 161"/>
                <a:gd name="T29" fmla="*/ 140 h 144"/>
                <a:gd name="T30" fmla="*/ 61 w 161"/>
                <a:gd name="T31" fmla="*/ 144 h 144"/>
                <a:gd name="T32" fmla="*/ 31 w 161"/>
                <a:gd name="T33" fmla="*/ 144 h 144"/>
                <a:gd name="T34" fmla="*/ 31 w 161"/>
                <a:gd name="T35" fmla="*/ 105 h 144"/>
                <a:gd name="T36" fmla="*/ 24 w 161"/>
                <a:gd name="T37" fmla="*/ 105 h 144"/>
                <a:gd name="T38" fmla="*/ 24 w 161"/>
                <a:gd name="T39" fmla="*/ 91 h 144"/>
                <a:gd name="T40" fmla="*/ 7 w 161"/>
                <a:gd name="T41" fmla="*/ 39 h 144"/>
                <a:gd name="T42" fmla="*/ 0 w 161"/>
                <a:gd name="T43" fmla="*/ 46 h 144"/>
                <a:gd name="T44" fmla="*/ 0 w 161"/>
                <a:gd name="T45" fmla="*/ 76 h 144"/>
                <a:gd name="T46" fmla="*/ 7 w 161"/>
                <a:gd name="T47" fmla="*/ 82 h 144"/>
                <a:gd name="T48" fmla="*/ 15 w 161"/>
                <a:gd name="T49" fmla="*/ 82 h 144"/>
                <a:gd name="T50" fmla="*/ 15 w 161"/>
                <a:gd name="T51" fmla="*/ 39 h 144"/>
                <a:gd name="T52" fmla="*/ 7 w 161"/>
                <a:gd name="T53" fmla="*/ 39 h 144"/>
                <a:gd name="T54" fmla="*/ 75 w 161"/>
                <a:gd name="T55" fmla="*/ 37 h 144"/>
                <a:gd name="T56" fmla="*/ 75 w 161"/>
                <a:gd name="T57" fmla="*/ 85 h 144"/>
                <a:gd name="T58" fmla="*/ 20 w 161"/>
                <a:gd name="T59" fmla="*/ 85 h 144"/>
                <a:gd name="T60" fmla="*/ 20 w 161"/>
                <a:gd name="T61" fmla="*/ 37 h 144"/>
                <a:gd name="T62" fmla="*/ 75 w 161"/>
                <a:gd name="T63" fmla="*/ 37 h 144"/>
                <a:gd name="T64" fmla="*/ 55 w 161"/>
                <a:gd name="T65" fmla="*/ 44 h 144"/>
                <a:gd name="T66" fmla="*/ 33 w 161"/>
                <a:gd name="T67" fmla="*/ 44 h 144"/>
                <a:gd name="T68" fmla="*/ 33 w 161"/>
                <a:gd name="T69" fmla="*/ 51 h 144"/>
                <a:gd name="T70" fmla="*/ 55 w 161"/>
                <a:gd name="T71" fmla="*/ 51 h 144"/>
                <a:gd name="T72" fmla="*/ 55 w 161"/>
                <a:gd name="T73" fmla="*/ 44 h 144"/>
                <a:gd name="T74" fmla="*/ 152 w 161"/>
                <a:gd name="T75" fmla="*/ 0 h 144"/>
                <a:gd name="T76" fmla="*/ 152 w 161"/>
                <a:gd name="T77" fmla="*/ 122 h 144"/>
                <a:gd name="T78" fmla="*/ 161 w 161"/>
                <a:gd name="T79" fmla="*/ 122 h 144"/>
                <a:gd name="T80" fmla="*/ 161 w 161"/>
                <a:gd name="T81" fmla="*/ 0 h 144"/>
                <a:gd name="T82" fmla="*/ 152 w 161"/>
                <a:gd name="T83" fmla="*/ 0 h 144"/>
                <a:gd name="T84" fmla="*/ 79 w 161"/>
                <a:gd name="T85" fmla="*/ 37 h 144"/>
                <a:gd name="T86" fmla="*/ 79 w 161"/>
                <a:gd name="T87" fmla="*/ 85 h 144"/>
                <a:gd name="T88" fmla="*/ 145 w 161"/>
                <a:gd name="T89" fmla="*/ 122 h 144"/>
                <a:gd name="T90" fmla="*/ 145 w 161"/>
                <a:gd name="T91" fmla="*/ 0 h 144"/>
                <a:gd name="T92" fmla="*/ 79 w 161"/>
                <a:gd name="T93" fmla="*/ 3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144">
                  <a:moveTo>
                    <a:pt x="24" y="91"/>
                  </a:moveTo>
                  <a:cubicBezTo>
                    <a:pt x="65" y="91"/>
                    <a:pt x="65" y="91"/>
                    <a:pt x="65" y="91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8"/>
                    <a:pt x="60" y="109"/>
                    <a:pt x="60" y="110"/>
                  </a:cubicBezTo>
                  <a:cubicBezTo>
                    <a:pt x="59" y="110"/>
                    <a:pt x="59" y="111"/>
                    <a:pt x="59" y="112"/>
                  </a:cubicBezTo>
                  <a:cubicBezTo>
                    <a:pt x="59" y="113"/>
                    <a:pt x="59" y="113"/>
                    <a:pt x="60" y="114"/>
                  </a:cubicBezTo>
                  <a:cubicBezTo>
                    <a:pt x="60" y="115"/>
                    <a:pt x="61" y="116"/>
                    <a:pt x="61" y="118"/>
                  </a:cubicBezTo>
                  <a:cubicBezTo>
                    <a:pt x="61" y="121"/>
                    <a:pt x="60" y="122"/>
                    <a:pt x="60" y="123"/>
                  </a:cubicBezTo>
                  <a:cubicBezTo>
                    <a:pt x="59" y="123"/>
                    <a:pt x="59" y="124"/>
                    <a:pt x="59" y="125"/>
                  </a:cubicBezTo>
                  <a:cubicBezTo>
                    <a:pt x="59" y="126"/>
                    <a:pt x="59" y="126"/>
                    <a:pt x="60" y="127"/>
                  </a:cubicBezTo>
                  <a:cubicBezTo>
                    <a:pt x="60" y="128"/>
                    <a:pt x="61" y="129"/>
                    <a:pt x="61" y="131"/>
                  </a:cubicBezTo>
                  <a:cubicBezTo>
                    <a:pt x="61" y="134"/>
                    <a:pt x="60" y="135"/>
                    <a:pt x="60" y="136"/>
                  </a:cubicBezTo>
                  <a:cubicBezTo>
                    <a:pt x="59" y="136"/>
                    <a:pt x="59" y="137"/>
                    <a:pt x="59" y="138"/>
                  </a:cubicBezTo>
                  <a:cubicBezTo>
                    <a:pt x="59" y="139"/>
                    <a:pt x="59" y="139"/>
                    <a:pt x="60" y="140"/>
                  </a:cubicBezTo>
                  <a:cubicBezTo>
                    <a:pt x="60" y="141"/>
                    <a:pt x="61" y="142"/>
                    <a:pt x="61" y="144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24" y="105"/>
                    <a:pt x="24" y="105"/>
                    <a:pt x="24" y="105"/>
                  </a:cubicBezTo>
                  <a:lnTo>
                    <a:pt x="24" y="91"/>
                  </a:lnTo>
                  <a:close/>
                  <a:moveTo>
                    <a:pt x="7" y="39"/>
                  </a:moveTo>
                  <a:cubicBezTo>
                    <a:pt x="3" y="39"/>
                    <a:pt x="0" y="43"/>
                    <a:pt x="0" y="4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7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39"/>
                    <a:pt x="15" y="39"/>
                    <a:pt x="15" y="39"/>
                  </a:cubicBezTo>
                  <a:lnTo>
                    <a:pt x="7" y="39"/>
                  </a:lnTo>
                  <a:close/>
                  <a:moveTo>
                    <a:pt x="75" y="37"/>
                  </a:moveTo>
                  <a:cubicBezTo>
                    <a:pt x="75" y="85"/>
                    <a:pt x="75" y="85"/>
                    <a:pt x="75" y="85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37"/>
                    <a:pt x="20" y="37"/>
                    <a:pt x="20" y="37"/>
                  </a:cubicBezTo>
                  <a:lnTo>
                    <a:pt x="75" y="37"/>
                  </a:lnTo>
                  <a:close/>
                  <a:moveTo>
                    <a:pt x="55" y="44"/>
                  </a:moveTo>
                  <a:cubicBezTo>
                    <a:pt x="33" y="44"/>
                    <a:pt x="33" y="44"/>
                    <a:pt x="33" y="44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55" y="51"/>
                    <a:pt x="55" y="51"/>
                    <a:pt x="55" y="51"/>
                  </a:cubicBezTo>
                  <a:lnTo>
                    <a:pt x="55" y="44"/>
                  </a:lnTo>
                  <a:close/>
                  <a:moveTo>
                    <a:pt x="152" y="0"/>
                  </a:moveTo>
                  <a:cubicBezTo>
                    <a:pt x="152" y="122"/>
                    <a:pt x="152" y="122"/>
                    <a:pt x="152" y="122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0"/>
                    <a:pt x="161" y="0"/>
                    <a:pt x="161" y="0"/>
                  </a:cubicBezTo>
                  <a:lnTo>
                    <a:pt x="152" y="0"/>
                  </a:lnTo>
                  <a:close/>
                  <a:moveTo>
                    <a:pt x="79" y="37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79" y="3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10" y="2167"/>
              <a:ext cx="8195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指导记录可提交多次，可标明主题为：第</a:t>
              </a:r>
              <a:r>
                <a:rPr lang="en-US" altLang="zh-CN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×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次指导</a:t>
              </a:r>
              <a:endParaRPr lang="zh-CN" altLang="en-US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过程文档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4158" y="801666"/>
            <a:ext cx="7808461" cy="230240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039620" y="3186550"/>
            <a:ext cx="11790045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进入“审核指导记录”：点击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“查看历史记录”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进入具体内容界面，如下图所示：</a:t>
            </a:r>
            <a:endParaRPr lang="en-US" altLang="zh-CN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74158" y="6099555"/>
            <a:ext cx="83846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学生</a:t>
            </a:r>
            <a:r>
              <a:rPr lang="zh-CN" altLang="en-US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提交历次记录列表</a:t>
            </a:r>
            <a:r>
              <a:rPr lang="en-US" altLang="zh-CN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指导</a:t>
            </a:r>
            <a:r>
              <a:rPr lang="zh-CN" altLang="en-US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教师实时进行审核</a:t>
            </a:r>
            <a:r>
              <a:rPr lang="zh-CN" altLang="en-US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“通过”或“返回修改”，并给出审阅意见。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267" y="3545394"/>
            <a:ext cx="8102242" cy="240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53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过程文档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3210" y="642620"/>
            <a:ext cx="10614434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审核毕业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设计（论文）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目前根据学校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的要求的提交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次数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次初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审</a:t>
            </a:r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+1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次最终版论文）及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相应的时间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要求，学生端进行提交，提交后指导教师进行审核。</a:t>
            </a:r>
            <a:endParaRPr lang="zh-CN" altLang="en-US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05" y="1294617"/>
            <a:ext cx="11806555" cy="30041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4699" y="2545959"/>
            <a:ext cx="5372735" cy="42773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11" name="Straight Connector 60"/>
          <p:cNvCxnSpPr/>
          <p:nvPr/>
        </p:nvCxnSpPr>
        <p:spPr>
          <a:xfrm>
            <a:off x="7144545" y="5289017"/>
            <a:ext cx="468003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706995" y="5070475"/>
            <a:ext cx="42919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步：输入各项内容，选择毕设（论文）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文档，按照文章标题进行命名，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点击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提交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（如需要，可添加其他附件，附件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不进行抄袭检测）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Straight Connector 60"/>
          <p:cNvCxnSpPr/>
          <p:nvPr/>
        </p:nvCxnSpPr>
        <p:spPr>
          <a:xfrm rot="5400000">
            <a:off x="11364509" y="4028153"/>
            <a:ext cx="612005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662795" y="4395129"/>
            <a:ext cx="2487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步：点击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提交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过程文档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3210" y="642620"/>
            <a:ext cx="117900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提交毕业设计（论文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）初稿：</a:t>
            </a:r>
            <a:endParaRPr lang="zh-CN" altLang="en-US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右箭头 23"/>
          <p:cNvSpPr/>
          <p:nvPr/>
        </p:nvSpPr>
        <p:spPr>
          <a:xfrm rot="5400000">
            <a:off x="5920739" y="3949540"/>
            <a:ext cx="285750" cy="450215"/>
          </a:xfrm>
          <a:prstGeom prst="rightArrow">
            <a:avLst/>
          </a:prstGeom>
          <a:solidFill>
            <a:srgbClr val="E9880B"/>
          </a:solidFill>
          <a:ln>
            <a:solidFill>
              <a:srgbClr val="E988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77852" y="3820704"/>
            <a:ext cx="4798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*</a:t>
            </a:r>
            <a:r>
              <a:rPr lang="zh-CN" dirty="0" smtClean="0">
                <a:latin typeface="微软雅黑" panose="020B0503020204020204" charset="-122"/>
                <a:ea typeface="微软雅黑" panose="020B0503020204020204" charset="-122"/>
              </a:rPr>
              <a:t>导师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审核通过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后，可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查看查重结果并下载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报告单查阅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修改</a:t>
            </a:r>
            <a:endParaRPr lang="zh-CN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7190" y="1191895"/>
            <a:ext cx="10922635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Wingdings" panose="05000000000000000000" charset="0"/>
              <a:buChar char=""/>
            </a:pP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学生提交成功后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，自动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进行抄袭检测并给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出查重报告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单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Wingdings" panose="05000000000000000000" charset="0"/>
              <a:buChar char=""/>
            </a:pP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每名学生默认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具有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次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提交初稿进行审核检测的权限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38506" y="5169220"/>
            <a:ext cx="5314698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Font typeface="Wingdings" panose="05000000000000000000" charset="0"/>
              <a:buNone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</a:rPr>
              <a:t>详情页面可以查看毕设（论文）的详情：</a:t>
            </a:r>
          </a:p>
          <a:p>
            <a:pPr marL="285750" indent="-285750">
              <a:buFont typeface="Wingdings" panose="05000000000000000000" charset="0"/>
              <a:buChar char=""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</a:rPr>
              <a:t>检测结果</a:t>
            </a:r>
            <a:r>
              <a:rPr lang="zh-CN" sz="1600" dirty="0" smtClean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可查看报告单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Wingdings" panose="05000000000000000000" charset="0"/>
              <a:buChar char=""/>
            </a:pPr>
            <a:r>
              <a:rPr lang="zh-CN" sz="1600" dirty="0" smtClean="0">
                <a:latin typeface="微软雅黑" panose="020B0503020204020204" charset="-122"/>
                <a:ea typeface="微软雅黑" panose="020B0503020204020204" charset="-122"/>
              </a:rPr>
              <a:t>可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</a:rPr>
              <a:t>查看写作助手</a:t>
            </a:r>
            <a:r>
              <a:rPr lang="zh-CN" sz="1600" dirty="0" smtClean="0">
                <a:latin typeface="微软雅黑" panose="020B0503020204020204" charset="-122"/>
                <a:ea typeface="微软雅黑" panose="020B0503020204020204" charset="-122"/>
              </a:rPr>
              <a:t>结果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，对论文格式给出检查与建议</a:t>
            </a:r>
            <a:endParaRPr 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Wingdings" panose="05000000000000000000" charset="0"/>
              <a:buChar char=""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</a:rPr>
              <a:t>可查看审核状态</a:t>
            </a:r>
          </a:p>
          <a:p>
            <a:pPr marL="285750" indent="-285750">
              <a:buFont typeface="Wingdings" panose="05000000000000000000" charset="0"/>
              <a:buChar char=""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</a:rPr>
              <a:t>点击篇名可下载原文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9620" y="2144169"/>
            <a:ext cx="2977769" cy="45612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312" y="2144169"/>
            <a:ext cx="11670030" cy="11849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5002485" y="2649928"/>
            <a:ext cx="1586230" cy="31496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" name="圆角矩形 72"/>
          <p:cNvSpPr/>
          <p:nvPr/>
        </p:nvSpPr>
        <p:spPr>
          <a:xfrm>
            <a:off x="4986828" y="2238215"/>
            <a:ext cx="1586230" cy="31496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" name="圆角矩形 73"/>
          <p:cNvSpPr/>
          <p:nvPr/>
        </p:nvSpPr>
        <p:spPr>
          <a:xfrm>
            <a:off x="5002485" y="1802260"/>
            <a:ext cx="1586230" cy="31496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4986828" y="1371425"/>
            <a:ext cx="1586230" cy="31496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753642" y="1850910"/>
            <a:ext cx="1570355" cy="31496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737768" y="1370215"/>
            <a:ext cx="1586230" cy="32385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4839813" y="814309"/>
            <a:ext cx="1911573" cy="4435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7746487" y="3922440"/>
            <a:ext cx="1567815" cy="42037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成绩评阅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9589892" y="5831351"/>
            <a:ext cx="1956468" cy="4159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优秀论文管理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9905487" y="3876085"/>
            <a:ext cx="1296670" cy="50165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9063" y="808875"/>
            <a:ext cx="1522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报题选题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02178" y="813320"/>
            <a:ext cx="11188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任务书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43087" y="1351574"/>
            <a:ext cx="45725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楷体" panose="02010609060101010101" charset="-122"/>
                <a:ea typeface="楷体" panose="02010609060101010101" charset="-122"/>
              </a:rPr>
              <a:t>审核开题</a:t>
            </a:r>
            <a:r>
              <a:rPr lang="zh-CN" altLang="en-US" sz="1400" dirty="0" smtClean="0">
                <a:latin typeface="楷体" panose="02010609060101010101" charset="-122"/>
                <a:ea typeface="楷体" panose="02010609060101010101" charset="-122"/>
              </a:rPr>
              <a:t>报告   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43085" y="1786343"/>
            <a:ext cx="14173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楷体" panose="02010609060101010101" charset="-122"/>
                <a:ea typeface="楷体" panose="02010609060101010101" charset="-122"/>
              </a:rPr>
              <a:t>审核指导记录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43086" y="2222836"/>
            <a:ext cx="15425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楷体" panose="02010609060101010101" charset="-122"/>
                <a:ea typeface="楷体" panose="02010609060101010101" charset="-122"/>
              </a:rPr>
              <a:t>审核</a:t>
            </a:r>
            <a:r>
              <a:rPr lang="zh-CN" altLang="en-US" sz="1400" dirty="0" smtClean="0">
                <a:latin typeface="楷体" panose="02010609060101010101" charset="-122"/>
                <a:ea typeface="楷体" panose="02010609060101010101" charset="-122"/>
              </a:rPr>
              <a:t>中期报告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43086" y="2646850"/>
            <a:ext cx="14173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楷体" panose="02010609060101010101" charset="-122"/>
                <a:ea typeface="楷体" panose="02010609060101010101" charset="-122"/>
              </a:rPr>
              <a:t>审核文献综述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55751" y="3953090"/>
            <a:ext cx="1301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线下答辩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2347493" y="988580"/>
            <a:ext cx="43243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10553822" y="4969242"/>
            <a:ext cx="8722" cy="7475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6731757" y="4156120"/>
            <a:ext cx="793115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9369547" y="4159295"/>
            <a:ext cx="43243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 flipV="1">
            <a:off x="3994365" y="1021894"/>
            <a:ext cx="697865" cy="88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685989" y="1367708"/>
            <a:ext cx="170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mtClean="0">
                <a:latin typeface="楷体" panose="02010609060101010101" charset="-122"/>
                <a:ea typeface="楷体" panose="02010609060101010101" charset="-122"/>
              </a:rPr>
              <a:t>审核学生申</a:t>
            </a:r>
            <a:r>
              <a:rPr lang="zh-CN" altLang="en-US" sz="1400" smtClean="0">
                <a:latin typeface="楷体" panose="02010609060101010101" charset="-122"/>
                <a:ea typeface="楷体" panose="02010609060101010101" charset="-122"/>
              </a:rPr>
              <a:t>报</a:t>
            </a:r>
            <a:r>
              <a:rPr lang="zh-CN" altLang="en-US" sz="1400" dirty="0">
                <a:latin typeface="楷体" panose="02010609060101010101" charset="-122"/>
                <a:ea typeface="楷体" panose="02010609060101010101" charset="-122"/>
              </a:rPr>
              <a:t>课题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79928" y="1372045"/>
            <a:ext cx="14528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楷体" panose="02010609060101010101" charset="-122"/>
                <a:ea typeface="楷体" panose="02010609060101010101" charset="-122"/>
              </a:rPr>
              <a:t>无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886442" y="830469"/>
            <a:ext cx="1826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审核过程文档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1" name="圆角矩形 90"/>
          <p:cNvSpPr/>
          <p:nvPr/>
        </p:nvSpPr>
        <p:spPr>
          <a:xfrm>
            <a:off x="9518683" y="1715882"/>
            <a:ext cx="1919605" cy="323850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评阅专家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3" name="圆角矩形 92"/>
          <p:cNvSpPr/>
          <p:nvPr/>
        </p:nvSpPr>
        <p:spPr>
          <a:xfrm>
            <a:off x="9512890" y="848282"/>
            <a:ext cx="1921509" cy="3238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系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主任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4" name="圆角矩形 93"/>
          <p:cNvSpPr/>
          <p:nvPr/>
        </p:nvSpPr>
        <p:spPr>
          <a:xfrm>
            <a:off x="9512889" y="392352"/>
            <a:ext cx="1921510" cy="32385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指导教师</a:t>
            </a:r>
          </a:p>
        </p:txBody>
      </p:sp>
      <p:sp>
        <p:nvSpPr>
          <p:cNvPr id="95" name="圆角矩形 94"/>
          <p:cNvSpPr/>
          <p:nvPr/>
        </p:nvSpPr>
        <p:spPr>
          <a:xfrm>
            <a:off x="9513524" y="1272462"/>
            <a:ext cx="1920875" cy="32385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教学秘书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774598" y="2298184"/>
            <a:ext cx="1468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楷体" panose="02010609060101010101" charset="-122"/>
                <a:ea typeface="楷体" panose="02010609060101010101" charset="-122"/>
              </a:rPr>
              <a:t>课题审核通过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74598" y="1851512"/>
            <a:ext cx="1468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楷体" panose="02010609060101010101" charset="-122"/>
                <a:ea typeface="楷体" panose="02010609060101010101" charset="-122"/>
              </a:rPr>
              <a:t>系</a:t>
            </a:r>
            <a:r>
              <a:rPr lang="zh-CN" altLang="en-US" sz="1400" dirty="0" smtClean="0">
                <a:latin typeface="楷体" panose="02010609060101010101" charset="-122"/>
                <a:ea typeface="楷体" panose="02010609060101010101" charset="-122"/>
              </a:rPr>
              <a:t>主任</a:t>
            </a:r>
            <a:r>
              <a:rPr lang="zh-CN" altLang="en-US" sz="1400" dirty="0" smtClean="0">
                <a:latin typeface="楷体" panose="02010609060101010101" charset="-122"/>
                <a:ea typeface="楷体" panose="02010609060101010101" charset="-122"/>
              </a:rPr>
              <a:t>审核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742306" y="2717081"/>
            <a:ext cx="1605187" cy="3149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93424" y="2742374"/>
            <a:ext cx="1468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楷体" panose="02010609060101010101" charset="-122"/>
                <a:ea typeface="楷体" panose="02010609060101010101" charset="-122"/>
              </a:rPr>
              <a:t>确定双选关系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9518683" y="2170859"/>
            <a:ext cx="1919605" cy="323850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答辩录入员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4820182" y="3910804"/>
            <a:ext cx="1911573" cy="42037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7" name="直接箭头连接符 22"/>
          <p:cNvCxnSpPr/>
          <p:nvPr/>
        </p:nvCxnSpPr>
        <p:spPr>
          <a:xfrm>
            <a:off x="5775968" y="3561944"/>
            <a:ext cx="11804" cy="1961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/>
          <p:cNvSpPr txBox="1"/>
          <p:nvPr/>
        </p:nvSpPr>
        <p:spPr>
          <a:xfrm>
            <a:off x="5048523" y="3931915"/>
            <a:ext cx="1637078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安排答辩组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" name="圆角矩形 80"/>
          <p:cNvSpPr/>
          <p:nvPr/>
        </p:nvSpPr>
        <p:spPr>
          <a:xfrm>
            <a:off x="7737279" y="4416629"/>
            <a:ext cx="1586230" cy="31496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2" name="圆角矩形 81"/>
          <p:cNvSpPr/>
          <p:nvPr/>
        </p:nvSpPr>
        <p:spPr>
          <a:xfrm>
            <a:off x="7737279" y="4828029"/>
            <a:ext cx="1586230" cy="314960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839813" y="4390221"/>
            <a:ext cx="1940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1400" u="sng" dirty="0" smtClean="0">
                <a:latin typeface="楷体" panose="02010609060101010101" charset="-122"/>
                <a:ea typeface="楷体" panose="02010609060101010101" charset="-122"/>
              </a:rPr>
              <a:t>学生、指导教师按照安排进行线下答辩</a:t>
            </a:r>
            <a:r>
              <a:rPr lang="zh-CN" altLang="en-US" sz="1400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885277" y="4432720"/>
            <a:ext cx="14173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楷体" panose="02010609060101010101" charset="-122"/>
                <a:ea typeface="楷体" panose="02010609060101010101" charset="-122"/>
              </a:rPr>
              <a:t>指导教师评阅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885276" y="4815354"/>
            <a:ext cx="14173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评阅专家评阅</a:t>
            </a:r>
            <a:endParaRPr lang="zh-CN" altLang="en-US" sz="14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6" name="圆角矩形 85"/>
          <p:cNvSpPr/>
          <p:nvPr/>
        </p:nvSpPr>
        <p:spPr>
          <a:xfrm>
            <a:off x="9512890" y="4482294"/>
            <a:ext cx="1927594" cy="306491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9715655" y="4432445"/>
            <a:ext cx="17248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楷体" panose="02010609060101010101" charset="-122"/>
                <a:ea typeface="楷体" panose="02010609060101010101" charset="-122"/>
              </a:rPr>
              <a:t>答辩成绩</a:t>
            </a:r>
            <a:r>
              <a:rPr lang="en-US" altLang="zh-CN" sz="1400" dirty="0" smtClean="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1400" dirty="0" smtClean="0">
                <a:latin typeface="楷体" panose="02010609060101010101" charset="-122"/>
                <a:ea typeface="楷体" panose="02010609060101010101" charset="-122"/>
              </a:rPr>
              <a:t>情况录入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4974242" y="3064888"/>
            <a:ext cx="1586230" cy="31496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114843" y="3061810"/>
            <a:ext cx="14173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楷体" panose="02010609060101010101" charset="-122"/>
                <a:ea typeface="楷体" panose="02010609060101010101" charset="-122"/>
              </a:rPr>
              <a:t>审核毕业论文</a:t>
            </a:r>
            <a:endParaRPr lang="zh-CN" altLang="en-US" sz="14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580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8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" presetClass="exit" presetSubtype="1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4"/>
                                    </p:cond>
                                  </p:endCondLst>
                                  <p:childTnLst>
                                    <p:animEffect transition="out" filter="blinds(horizontal)">
                                      <p:cBhvr>
                                        <p:cTn id="1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8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" presetClass="exit" presetSubtype="1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3"/>
                                    </p:cond>
                                  </p:endCondLst>
                                  <p:childTnLst>
                                    <p:animEffect transition="out" filter="blinds(horizontal)">
                                      <p:cBhvr>
                                        <p:cTn id="1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8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3" presetClass="exit" presetSubtype="1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5"/>
                                    </p:cond>
                                  </p:endCondLst>
                                  <p:childTnLst>
                                    <p:animEffect transition="out" filter="blinds(horizontal)">
                                      <p:cBhvr>
                                        <p:cTn id="1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bldLvl="0" animBg="1"/>
      <p:bldP spid="72" grpId="1" bldLvl="0" animBg="1"/>
      <p:bldP spid="73" grpId="0" bldLvl="0" animBg="1"/>
      <p:bldP spid="73" grpId="1" bldLvl="0" animBg="1"/>
      <p:bldP spid="74" grpId="0" bldLvl="0" animBg="1"/>
      <p:bldP spid="74" grpId="1" bldLvl="0" animBg="1"/>
      <p:bldP spid="71" grpId="0" bldLvl="0" animBg="1"/>
      <p:bldP spid="71" grpId="1" bldLvl="0" animBg="1"/>
      <p:bldP spid="57" grpId="0" bldLvl="0" animBg="1"/>
      <p:bldP spid="57" grpId="1" bldLvl="0" animBg="1"/>
      <p:bldP spid="56" grpId="0" bldLvl="0" animBg="1"/>
      <p:bldP spid="56" grpId="1" bldLvl="0" animBg="1"/>
      <p:bldP spid="55" grpId="0" bldLvl="0"/>
      <p:bldP spid="55" grpId="1"/>
      <p:bldP spid="30" grpId="0" bldLvl="0"/>
      <p:bldP spid="30" grpId="1" bldLvl="0"/>
      <p:bldP spid="41" grpId="0" bldLvl="0" animBg="1"/>
      <p:bldP spid="41" grpId="1" animBg="1"/>
      <p:bldP spid="39" grpId="0" bldLvl="0"/>
      <p:bldP spid="39" grpId="1" bldLvl="0"/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  <p:bldP spid="4" grpId="8"/>
      <p:bldP spid="4" grpId="9"/>
      <p:bldP spid="4" grpId="10"/>
      <p:bldP spid="4" grpId="11"/>
      <p:bldP spid="4" grpId="12"/>
      <p:bldP spid="4" grpId="13"/>
      <p:bldP spid="4" grpId="14"/>
      <p:bldP spid="4" grpId="15"/>
      <p:bldP spid="5" grpId="0"/>
      <p:bldP spid="7" grpId="0"/>
      <p:bldP spid="8" grpId="0"/>
      <p:bldP spid="9" grpId="0"/>
      <p:bldP spid="10" grpId="0"/>
      <p:bldP spid="12" grpId="0"/>
      <p:bldP spid="44" grpId="0"/>
      <p:bldP spid="3" grpId="0"/>
      <p:bldP spid="54" grpId="0"/>
      <p:bldP spid="91" grpId="0" animBg="1"/>
      <p:bldP spid="93" grpId="0" animBg="1"/>
      <p:bldP spid="94" grpId="0" animBg="1"/>
      <p:bldP spid="95" grpId="0" animBg="1"/>
      <p:bldP spid="51" grpId="0"/>
      <p:bldP spid="53" grpId="0"/>
      <p:bldP spid="66" grpId="0" bldLvl="0"/>
      <p:bldP spid="66" grpId="1" bldLvl="0"/>
      <p:bldP spid="67" grpId="0"/>
      <p:bldP spid="68" grpId="0" animBg="1"/>
      <p:bldP spid="75" grpId="0" bldLvl="0" animBg="1"/>
      <p:bldP spid="75" grpId="1" bldLvl="0" animBg="1"/>
      <p:bldP spid="78" grpId="0" animBg="1"/>
      <p:bldP spid="81" grpId="0" bldLvl="0" animBg="1"/>
      <p:bldP spid="81" grpId="1" bldLvl="0" animBg="1"/>
      <p:bldP spid="82" grpId="0" bldLvl="0" animBg="1"/>
      <p:bldP spid="82" grpId="1" bldLvl="0" animBg="1"/>
      <p:bldP spid="83" grpId="0"/>
      <p:bldP spid="84" grpId="0"/>
      <p:bldP spid="85" grpId="0"/>
      <p:bldP spid="86" grpId="0" bldLvl="0" animBg="1"/>
      <p:bldP spid="86" grpId="1" bldLvl="0" animBg="1"/>
      <p:bldP spid="89" grpId="0"/>
      <p:bldP spid="59" grpId="0" bldLvl="0" animBg="1"/>
      <p:bldP spid="59" grpId="1" bldLvl="0" animBg="1"/>
      <p:bldP spid="6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过程文档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3210" y="650875"/>
            <a:ext cx="117900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提交最终版毕业</a:t>
            </a:r>
            <a:r>
              <a:rPr lang="zh-CN" altLang="en-US" sz="20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设计（论文）：</a:t>
            </a:r>
            <a:endParaRPr lang="zh-CN" altLang="en-US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7335" y="3137535"/>
            <a:ext cx="5669915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Wingdings" panose="05000000000000000000" charset="0"/>
              <a:buChar char=""/>
            </a:pP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最终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版毕设（论文）提交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：学校管理员要求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提交最终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版后，学生在规定时间内提交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对应的最终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版本论文。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Wingdings" panose="05000000000000000000" charset="0"/>
              <a:buChar char=""/>
            </a:pP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指导教师再对最终版论文进行审核。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35" y="1216660"/>
            <a:ext cx="5669915" cy="11506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1" name="Straight Connector 60"/>
          <p:cNvCxnSpPr/>
          <p:nvPr/>
        </p:nvCxnSpPr>
        <p:spPr>
          <a:xfrm rot="5400000">
            <a:off x="610149" y="2759423"/>
            <a:ext cx="612005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过程文档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075116" y="3145390"/>
            <a:ext cx="11790045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指导教师界面，进入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“审核毕业设计（论文）”：点击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“查看历史记录”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进入具体内容界面，如下图所示：</a:t>
            </a:r>
            <a:endParaRPr lang="en-US" altLang="zh-CN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74158" y="6099555"/>
            <a:ext cx="83846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学生</a:t>
            </a:r>
            <a:r>
              <a:rPr lang="zh-CN" altLang="en-US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提交历次记录列表</a:t>
            </a:r>
            <a:r>
              <a:rPr lang="en-US" altLang="zh-CN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指导</a:t>
            </a:r>
            <a:r>
              <a:rPr lang="zh-CN" altLang="en-US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教师点击“查看详情”，实时进行审核</a:t>
            </a:r>
            <a:r>
              <a:rPr lang="zh-CN" altLang="en-US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“通过”或“返回修改”，并给出审阅</a:t>
            </a:r>
            <a:r>
              <a:rPr lang="zh-CN" altLang="en-US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意见，并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可在线进行批注，如下图所示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579" y="698532"/>
            <a:ext cx="9813618" cy="23393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4421" y="3591407"/>
            <a:ext cx="7427934" cy="2441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17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过程文档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463531" y="1183053"/>
            <a:ext cx="5137794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点击“下载原文”：可下载学生论文原文</a:t>
            </a:r>
            <a:endParaRPr lang="en-US" altLang="zh-CN" sz="16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US" altLang="zh-CN" sz="16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“进行批注”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可在线进行批注</a:t>
            </a:r>
            <a:endParaRPr lang="en-US" altLang="zh-CN" sz="16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US" altLang="zh-CN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选择“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通过”或“返回修改”，并添加审核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意见</a:t>
            </a:r>
            <a:endParaRPr lang="en-US" altLang="zh-CN" sz="16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US" altLang="zh-CN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如果被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返回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修改，则学生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可以按照批注和审核意见进行修改后再次提交，等待指导教师下一次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审核，直到通过为止。</a:t>
            </a:r>
            <a:endParaRPr lang="zh-CN" altLang="en-US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US" altLang="zh-CN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US" altLang="zh-CN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US" altLang="zh-CN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312" y="812699"/>
            <a:ext cx="4529025" cy="5804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52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20510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05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评审答辩和成绩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69215" y="5596385"/>
            <a:ext cx="6815064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en-US" altLang="zh-CN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导师评阅学生</a:t>
            </a:r>
            <a:r>
              <a:rPr lang="en-US" altLang="zh-CN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查看学生提交文档情况，评定指导成绩和审阅意见。</a:t>
            </a:r>
            <a:endParaRPr lang="en-US" altLang="zh-CN" sz="16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US" altLang="zh-CN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1" name="Straight Connector 60"/>
          <p:cNvCxnSpPr/>
          <p:nvPr/>
        </p:nvCxnSpPr>
        <p:spPr>
          <a:xfrm rot="5400000">
            <a:off x="1802734" y="5820253"/>
            <a:ext cx="612005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9895" y="1484256"/>
            <a:ext cx="8488654" cy="38541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370" y="725716"/>
            <a:ext cx="2165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、导师评阅学生：</a:t>
            </a:r>
            <a:endParaRPr lang="en-US" altLang="zh-CN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20510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05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评审答辩和成绩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86698" y="4316559"/>
            <a:ext cx="6815064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在界面右上角进行角色切换，切换至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“评阅专家”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角色</a:t>
            </a:r>
            <a:endParaRPr lang="en-US" altLang="zh-CN" sz="16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US" altLang="zh-CN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</a:t>
            </a:r>
            <a:r>
              <a:rPr lang="en-US" altLang="zh-CN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评阅学生</a:t>
            </a:r>
            <a:r>
              <a:rPr lang="en-US" altLang="zh-CN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查看学生提交文档情况，评定成绩并给出审阅意见。</a:t>
            </a:r>
            <a:endParaRPr lang="en-US" altLang="zh-CN" sz="16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US" altLang="zh-CN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1" name="Straight Connector 60"/>
          <p:cNvCxnSpPr/>
          <p:nvPr/>
        </p:nvCxnSpPr>
        <p:spPr>
          <a:xfrm rot="5400000">
            <a:off x="1790207" y="4595332"/>
            <a:ext cx="612005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674370" y="725716"/>
            <a:ext cx="17123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、互相评阅：</a:t>
            </a:r>
            <a:endParaRPr lang="en-US" altLang="zh-CN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543" y="1270854"/>
            <a:ext cx="10947748" cy="261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19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20510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05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评审答辩和成绩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313" y="1615857"/>
            <a:ext cx="9596737" cy="32960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2153572" y="5258182"/>
            <a:ext cx="881922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点击“查看</a:t>
            </a:r>
            <a:r>
              <a:rPr lang="zh-CN" altLang="en-US" sz="160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答辩</a:t>
            </a:r>
            <a:r>
              <a:rPr lang="zh-CN" altLang="en-US" sz="160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安排”：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可查看所在的答辩组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信息，按照答辩安排时间和地点进行线下答辩</a:t>
            </a:r>
            <a:endParaRPr lang="zh-CN" altLang="en-US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1" name="Straight Connector 60"/>
          <p:cNvCxnSpPr/>
          <p:nvPr/>
        </p:nvCxnSpPr>
        <p:spPr>
          <a:xfrm rot="5400000">
            <a:off x="1787091" y="5482050"/>
            <a:ext cx="612005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674370" y="814067"/>
            <a:ext cx="2165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、查看答辩安排：</a:t>
            </a:r>
            <a:endParaRPr lang="en-US" altLang="zh-CN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6344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20510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05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评审答辩和成绩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91151" y="4594303"/>
            <a:ext cx="881922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点击“查看答辩记录”：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查看指导学生的答辩历史记录。</a:t>
            </a:r>
            <a:endParaRPr lang="zh-CN" altLang="en-US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1" name="Straight Connector 60"/>
          <p:cNvCxnSpPr/>
          <p:nvPr/>
        </p:nvCxnSpPr>
        <p:spPr>
          <a:xfrm rot="5400000">
            <a:off x="1724460" y="4787910"/>
            <a:ext cx="612005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674370" y="814067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、查看答辩记录：</a:t>
            </a:r>
            <a:endParaRPr lang="en-US" altLang="zh-CN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114" y="1490281"/>
            <a:ext cx="10136381" cy="266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12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74370" y="181610"/>
            <a:ext cx="20510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05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评审答辩和成绩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365382" y="5142863"/>
            <a:ext cx="934645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 smtClean="0">
                <a:solidFill>
                  <a:srgbClr val="1F282D"/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最终成绩*</a:t>
            </a:r>
            <a:r>
              <a:rPr lang="en-US" altLang="zh-CN" dirty="0" smtClean="0">
                <a:solidFill>
                  <a:srgbClr val="1F282D"/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1</a:t>
            </a:r>
            <a:r>
              <a:rPr lang="zh-CN" altLang="en-US" dirty="0" smtClean="0">
                <a:solidFill>
                  <a:srgbClr val="1F282D"/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 </a:t>
            </a:r>
            <a:r>
              <a:rPr lang="en-US" altLang="zh-CN" dirty="0" smtClean="0">
                <a:solidFill>
                  <a:srgbClr val="1F282D"/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=</a:t>
            </a:r>
            <a:r>
              <a:rPr lang="zh-CN" altLang="en-US" dirty="0" smtClean="0">
                <a:solidFill>
                  <a:srgbClr val="1F282D"/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 </a:t>
            </a:r>
            <a:r>
              <a:rPr lang="zh-CN" altLang="en-US" dirty="0" smtClean="0"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指导</a:t>
            </a:r>
            <a:r>
              <a:rPr lang="zh-CN" altLang="en-US" dirty="0" smtClean="0">
                <a:latin typeface="Microsoft YaHei" charset="-122"/>
                <a:ea typeface="Microsoft YaHei" charset="-122"/>
                <a:cs typeface="Microsoft YaHei" charset="-122"/>
              </a:rPr>
              <a:t>成绩*</a:t>
            </a:r>
            <a:r>
              <a:rPr lang="en-US" altLang="zh-CN" dirty="0" smtClean="0">
                <a:latin typeface="Microsoft YaHei" charset="-122"/>
                <a:ea typeface="Microsoft YaHei" charset="-122"/>
                <a:cs typeface="Microsoft YaHei" charset="-122"/>
              </a:rPr>
              <a:t>0.3</a:t>
            </a:r>
            <a:r>
              <a:rPr lang="zh-CN" altLang="en-US" dirty="0" smtClean="0"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dirty="0" smtClean="0">
                <a:latin typeface="Microsoft YaHei" charset="-122"/>
                <a:ea typeface="Microsoft YaHei" charset="-122"/>
                <a:cs typeface="Microsoft YaHei" charset="-122"/>
              </a:rPr>
              <a:t>+</a:t>
            </a:r>
            <a:r>
              <a:rPr lang="zh-CN" altLang="en-US" dirty="0" smtClean="0">
                <a:latin typeface="Microsoft YaHei" charset="-122"/>
                <a:ea typeface="Microsoft YaHei" charset="-122"/>
                <a:cs typeface="Microsoft YaHei" charset="-122"/>
              </a:rPr>
              <a:t> 评阅专家评阅成绩*</a:t>
            </a:r>
            <a:r>
              <a:rPr lang="en-US" altLang="zh-CN" dirty="0" smtClean="0">
                <a:latin typeface="Microsoft YaHei" charset="-122"/>
                <a:ea typeface="Microsoft YaHei" charset="-122"/>
                <a:cs typeface="Microsoft YaHei" charset="-122"/>
              </a:rPr>
              <a:t>0.2</a:t>
            </a:r>
            <a:r>
              <a:rPr lang="zh-CN" altLang="en-US" dirty="0" smtClean="0"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lang="en-US" altLang="zh-CN" dirty="0" smtClean="0">
                <a:latin typeface="Microsoft YaHei" charset="-122"/>
                <a:ea typeface="Microsoft YaHei" charset="-122"/>
                <a:cs typeface="Microsoft YaHei" charset="-122"/>
              </a:rPr>
              <a:t>+</a:t>
            </a:r>
            <a:r>
              <a:rPr lang="zh-CN" altLang="en-US" dirty="0" smtClean="0">
                <a:latin typeface="Microsoft YaHei" charset="-122"/>
                <a:ea typeface="Microsoft YaHei" charset="-122"/>
                <a:cs typeface="Microsoft YaHei" charset="-122"/>
              </a:rPr>
              <a:t> 答辩成绩*</a:t>
            </a:r>
            <a:r>
              <a:rPr lang="en-US" altLang="zh-CN" dirty="0" smtClean="0">
                <a:latin typeface="Microsoft YaHei" charset="-122"/>
                <a:ea typeface="Microsoft YaHei" charset="-122"/>
                <a:cs typeface="Microsoft YaHei" charset="-122"/>
              </a:rPr>
              <a:t>0.5</a:t>
            </a:r>
            <a:endParaRPr lang="en-US" altLang="zh-CN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504" y="1311824"/>
            <a:ext cx="10407055" cy="27345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370" y="777252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、查看学生成绩：</a:t>
            </a:r>
            <a:endParaRPr lang="en-US" altLang="zh-CN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72772" y="4473828"/>
            <a:ext cx="881922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点击“查看学生成绩”：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查看所有指导学生的成绩情况。</a:t>
            </a:r>
            <a:endParaRPr lang="zh-CN" altLang="en-US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9080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06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其他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70" y="1475740"/>
            <a:ext cx="5738495" cy="11201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613409" y="686435"/>
            <a:ext cx="9044157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老师可</a:t>
            </a:r>
            <a:r>
              <a:rPr lang="zh-CN" altLang="en-US" sz="20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查看学校和院系发布的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公告，需严格按照学校规定做好毕业设计工作</a:t>
            </a:r>
            <a:endParaRPr lang="zh-CN" altLang="en-US" sz="20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3390" y="2473960"/>
            <a:ext cx="5067935" cy="3276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9080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06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其他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4370" y="799169"/>
            <a:ext cx="9044157" cy="5324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注意事项：</a:t>
            </a:r>
            <a:endParaRPr lang="en-US" altLang="zh-CN" sz="20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US" altLang="zh-CN" sz="20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altLang="zh-CN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、使用浏览器，请务必保证已安装相关</a:t>
            </a:r>
            <a:r>
              <a:rPr lang="en-US" altLang="zh-CN" sz="20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flash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插件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，保证可运行插件，否则按钮无法正确显示和点击；</a:t>
            </a:r>
            <a:endParaRPr lang="en-US" altLang="zh-CN" sz="20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US" altLang="zh-CN" sz="20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altLang="zh-CN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、如遇到浏览器无法打开界面情况，请尝试关闭浏览器重新打开登录，或者更换浏览器，或者进行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浏览器缓存清理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，避免由于系统更新导致的无法打开情况；</a:t>
            </a:r>
            <a:endParaRPr lang="en-US" altLang="zh-CN" sz="20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US" altLang="zh-CN" sz="20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altLang="zh-CN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进行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相关大段文字内容填写时，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建议在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word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中完成编辑，复制粘贴到系统中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，避免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网页意外关闭导致无法保存的情况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发生；</a:t>
            </a:r>
            <a:endParaRPr lang="en-US" altLang="zh-CN" sz="20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、涉及论文隐私信息，请务必修改密码，保证账号安全</a:t>
            </a:r>
            <a:endParaRPr lang="en-US" altLang="zh-CN" sz="20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、系统支持文档表单导出功能，目前为止该模块还没有配置到系统中，待配置完成后会另行告知各位老师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sz="20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0515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16785" y="790575"/>
            <a:ext cx="1844040" cy="2077720"/>
            <a:chOff x="1105" y="4092"/>
            <a:chExt cx="2904" cy="3272"/>
          </a:xfrm>
        </p:grpSpPr>
        <p:sp>
          <p:nvSpPr>
            <p:cNvPr id="4" name="矩形 3"/>
            <p:cNvSpPr/>
            <p:nvPr/>
          </p:nvSpPr>
          <p:spPr>
            <a:xfrm>
              <a:off x="1105" y="4092"/>
              <a:ext cx="2904" cy="29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105" y="6996"/>
              <a:ext cx="2904" cy="368"/>
            </a:xfrm>
            <a:prstGeom prst="rect">
              <a:avLst/>
            </a:prstGeom>
            <a:solidFill>
              <a:srgbClr val="990014"/>
            </a:solidFill>
            <a:ln>
              <a:solidFill>
                <a:srgbClr val="99001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267" y="6244"/>
              <a:ext cx="2564" cy="0"/>
            </a:xfrm>
            <a:prstGeom prst="line">
              <a:avLst/>
            </a:prstGeom>
            <a:ln>
              <a:solidFill>
                <a:srgbClr val="1F282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1605" y="6316"/>
              <a:ext cx="18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</a:rPr>
                <a:t>登录系统</a:t>
              </a:r>
            </a:p>
          </p:txBody>
        </p:sp>
        <p:sp>
          <p:nvSpPr>
            <p:cNvPr id="41" name="Freeform 37"/>
            <p:cNvSpPr>
              <a:spLocks noEditPoints="1"/>
            </p:cNvSpPr>
            <p:nvPr/>
          </p:nvSpPr>
          <p:spPr bwMode="auto">
            <a:xfrm>
              <a:off x="2142" y="4760"/>
              <a:ext cx="813" cy="1090"/>
            </a:xfrm>
            <a:custGeom>
              <a:avLst/>
              <a:gdLst>
                <a:gd name="T0" fmla="*/ 84 w 96"/>
                <a:gd name="T1" fmla="*/ 52 h 128"/>
                <a:gd name="T2" fmla="*/ 84 w 96"/>
                <a:gd name="T3" fmla="*/ 36 h 128"/>
                <a:gd name="T4" fmla="*/ 48 w 96"/>
                <a:gd name="T5" fmla="*/ 0 h 128"/>
                <a:gd name="T6" fmla="*/ 12 w 96"/>
                <a:gd name="T7" fmla="*/ 36 h 128"/>
                <a:gd name="T8" fmla="*/ 12 w 96"/>
                <a:gd name="T9" fmla="*/ 52 h 128"/>
                <a:gd name="T10" fmla="*/ 0 w 96"/>
                <a:gd name="T11" fmla="*/ 64 h 128"/>
                <a:gd name="T12" fmla="*/ 0 w 96"/>
                <a:gd name="T13" fmla="*/ 76 h 128"/>
                <a:gd name="T14" fmla="*/ 0 w 96"/>
                <a:gd name="T15" fmla="*/ 80 h 128"/>
                <a:gd name="T16" fmla="*/ 0 w 96"/>
                <a:gd name="T17" fmla="*/ 88 h 128"/>
                <a:gd name="T18" fmla="*/ 0 w 96"/>
                <a:gd name="T19" fmla="*/ 92 h 128"/>
                <a:gd name="T20" fmla="*/ 36 w 96"/>
                <a:gd name="T21" fmla="*/ 128 h 128"/>
                <a:gd name="T22" fmla="*/ 60 w 96"/>
                <a:gd name="T23" fmla="*/ 128 h 128"/>
                <a:gd name="T24" fmla="*/ 96 w 96"/>
                <a:gd name="T25" fmla="*/ 92 h 128"/>
                <a:gd name="T26" fmla="*/ 96 w 96"/>
                <a:gd name="T27" fmla="*/ 88 h 128"/>
                <a:gd name="T28" fmla="*/ 96 w 96"/>
                <a:gd name="T29" fmla="*/ 80 h 128"/>
                <a:gd name="T30" fmla="*/ 96 w 96"/>
                <a:gd name="T31" fmla="*/ 76 h 128"/>
                <a:gd name="T32" fmla="*/ 96 w 96"/>
                <a:gd name="T33" fmla="*/ 64 h 128"/>
                <a:gd name="T34" fmla="*/ 84 w 96"/>
                <a:gd name="T35" fmla="*/ 52 h 128"/>
                <a:gd name="T36" fmla="*/ 20 w 96"/>
                <a:gd name="T37" fmla="*/ 36 h 128"/>
                <a:gd name="T38" fmla="*/ 48 w 96"/>
                <a:gd name="T39" fmla="*/ 8 h 128"/>
                <a:gd name="T40" fmla="*/ 76 w 96"/>
                <a:gd name="T41" fmla="*/ 36 h 128"/>
                <a:gd name="T42" fmla="*/ 76 w 96"/>
                <a:gd name="T43" fmla="*/ 52 h 128"/>
                <a:gd name="T44" fmla="*/ 68 w 96"/>
                <a:gd name="T45" fmla="*/ 52 h 128"/>
                <a:gd name="T46" fmla="*/ 68 w 96"/>
                <a:gd name="T47" fmla="*/ 36 h 128"/>
                <a:gd name="T48" fmla="*/ 48 w 96"/>
                <a:gd name="T49" fmla="*/ 16 h 128"/>
                <a:gd name="T50" fmla="*/ 28 w 96"/>
                <a:gd name="T51" fmla="*/ 36 h 128"/>
                <a:gd name="T52" fmla="*/ 28 w 96"/>
                <a:gd name="T53" fmla="*/ 52 h 128"/>
                <a:gd name="T54" fmla="*/ 20 w 96"/>
                <a:gd name="T55" fmla="*/ 52 h 128"/>
                <a:gd name="T56" fmla="*/ 20 w 96"/>
                <a:gd name="T57" fmla="*/ 36 h 128"/>
                <a:gd name="T58" fmla="*/ 64 w 96"/>
                <a:gd name="T59" fmla="*/ 36 h 128"/>
                <a:gd name="T60" fmla="*/ 64 w 96"/>
                <a:gd name="T61" fmla="*/ 36 h 128"/>
                <a:gd name="T62" fmla="*/ 64 w 96"/>
                <a:gd name="T63" fmla="*/ 52 h 128"/>
                <a:gd name="T64" fmla="*/ 32 w 96"/>
                <a:gd name="T65" fmla="*/ 52 h 128"/>
                <a:gd name="T66" fmla="*/ 32 w 96"/>
                <a:gd name="T67" fmla="*/ 36 h 128"/>
                <a:gd name="T68" fmla="*/ 32 w 96"/>
                <a:gd name="T69" fmla="*/ 36 h 128"/>
                <a:gd name="T70" fmla="*/ 48 w 96"/>
                <a:gd name="T71" fmla="*/ 20 h 128"/>
                <a:gd name="T72" fmla="*/ 64 w 96"/>
                <a:gd name="T73" fmla="*/ 36 h 128"/>
                <a:gd name="T74" fmla="*/ 88 w 96"/>
                <a:gd name="T75" fmla="*/ 76 h 128"/>
                <a:gd name="T76" fmla="*/ 88 w 96"/>
                <a:gd name="T77" fmla="*/ 80 h 128"/>
                <a:gd name="T78" fmla="*/ 88 w 96"/>
                <a:gd name="T79" fmla="*/ 88 h 128"/>
                <a:gd name="T80" fmla="*/ 88 w 96"/>
                <a:gd name="T81" fmla="*/ 92 h 128"/>
                <a:gd name="T82" fmla="*/ 60 w 96"/>
                <a:gd name="T83" fmla="*/ 120 h 128"/>
                <a:gd name="T84" fmla="*/ 36 w 96"/>
                <a:gd name="T85" fmla="*/ 120 h 128"/>
                <a:gd name="T86" fmla="*/ 8 w 96"/>
                <a:gd name="T87" fmla="*/ 92 h 128"/>
                <a:gd name="T88" fmla="*/ 8 w 96"/>
                <a:gd name="T89" fmla="*/ 88 h 128"/>
                <a:gd name="T90" fmla="*/ 8 w 96"/>
                <a:gd name="T91" fmla="*/ 80 h 128"/>
                <a:gd name="T92" fmla="*/ 8 w 96"/>
                <a:gd name="T93" fmla="*/ 76 h 128"/>
                <a:gd name="T94" fmla="*/ 8 w 96"/>
                <a:gd name="T95" fmla="*/ 64 h 128"/>
                <a:gd name="T96" fmla="*/ 12 w 96"/>
                <a:gd name="T97" fmla="*/ 60 h 128"/>
                <a:gd name="T98" fmla="*/ 20 w 96"/>
                <a:gd name="T99" fmla="*/ 60 h 128"/>
                <a:gd name="T100" fmla="*/ 76 w 96"/>
                <a:gd name="T101" fmla="*/ 60 h 128"/>
                <a:gd name="T102" fmla="*/ 84 w 96"/>
                <a:gd name="T103" fmla="*/ 60 h 128"/>
                <a:gd name="T104" fmla="*/ 88 w 96"/>
                <a:gd name="T105" fmla="*/ 64 h 128"/>
                <a:gd name="T106" fmla="*/ 88 w 96"/>
                <a:gd name="T107" fmla="*/ 7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" h="128">
                  <a:moveTo>
                    <a:pt x="84" y="52"/>
                  </a:moveTo>
                  <a:cubicBezTo>
                    <a:pt x="84" y="36"/>
                    <a:pt x="84" y="36"/>
                    <a:pt x="84" y="36"/>
                  </a:cubicBezTo>
                  <a:cubicBezTo>
                    <a:pt x="84" y="16"/>
                    <a:pt x="68" y="0"/>
                    <a:pt x="48" y="0"/>
                  </a:cubicBezTo>
                  <a:cubicBezTo>
                    <a:pt x="28" y="0"/>
                    <a:pt x="12" y="16"/>
                    <a:pt x="12" y="36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5" y="52"/>
                    <a:pt x="0" y="57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2"/>
                    <a:pt x="16" y="128"/>
                    <a:pt x="36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80" y="128"/>
                    <a:pt x="96" y="112"/>
                    <a:pt x="96" y="92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57"/>
                    <a:pt x="91" y="52"/>
                    <a:pt x="84" y="52"/>
                  </a:cubicBezTo>
                  <a:close/>
                  <a:moveTo>
                    <a:pt x="20" y="36"/>
                  </a:moveTo>
                  <a:cubicBezTo>
                    <a:pt x="20" y="21"/>
                    <a:pt x="33" y="8"/>
                    <a:pt x="48" y="8"/>
                  </a:cubicBezTo>
                  <a:cubicBezTo>
                    <a:pt x="63" y="8"/>
                    <a:pt x="76" y="21"/>
                    <a:pt x="76" y="36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25"/>
                    <a:pt x="59" y="16"/>
                    <a:pt x="48" y="16"/>
                  </a:cubicBezTo>
                  <a:cubicBezTo>
                    <a:pt x="37" y="16"/>
                    <a:pt x="28" y="25"/>
                    <a:pt x="28" y="3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0" y="52"/>
                    <a:pt x="20" y="52"/>
                    <a:pt x="20" y="52"/>
                  </a:cubicBezTo>
                  <a:lnTo>
                    <a:pt x="20" y="36"/>
                  </a:lnTo>
                  <a:close/>
                  <a:moveTo>
                    <a:pt x="64" y="36"/>
                  </a:moveTo>
                  <a:cubicBezTo>
                    <a:pt x="64" y="36"/>
                    <a:pt x="64" y="36"/>
                    <a:pt x="64" y="36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7"/>
                    <a:pt x="39" y="20"/>
                    <a:pt x="48" y="20"/>
                  </a:cubicBezTo>
                  <a:cubicBezTo>
                    <a:pt x="57" y="20"/>
                    <a:pt x="64" y="27"/>
                    <a:pt x="64" y="36"/>
                  </a:cubicBezTo>
                  <a:close/>
                  <a:moveTo>
                    <a:pt x="88" y="76"/>
                  </a:moveTo>
                  <a:cubicBezTo>
                    <a:pt x="88" y="80"/>
                    <a:pt x="88" y="80"/>
                    <a:pt x="88" y="8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107"/>
                    <a:pt x="75" y="120"/>
                    <a:pt x="60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1" y="120"/>
                    <a:pt x="8" y="107"/>
                    <a:pt x="8" y="92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2"/>
                    <a:pt x="10" y="60"/>
                    <a:pt x="12" y="60"/>
                  </a:cubicBezTo>
                  <a:cubicBezTo>
                    <a:pt x="15" y="60"/>
                    <a:pt x="17" y="60"/>
                    <a:pt x="2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0"/>
                    <a:pt x="81" y="60"/>
                    <a:pt x="84" y="60"/>
                  </a:cubicBezTo>
                  <a:cubicBezTo>
                    <a:pt x="86" y="60"/>
                    <a:pt x="88" y="62"/>
                    <a:pt x="88" y="64"/>
                  </a:cubicBezTo>
                  <a:lnTo>
                    <a:pt x="88" y="76"/>
                  </a:lnTo>
                  <a:close/>
                </a:path>
              </a:pathLst>
            </a:custGeom>
            <a:solidFill>
              <a:srgbClr val="333333"/>
            </a:solidFill>
            <a:ln>
              <a:solidFill>
                <a:schemeClr val="bg1">
                  <a:lumMod val="9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994910" y="790575"/>
            <a:ext cx="1844040" cy="2077720"/>
            <a:chOff x="7866" y="1245"/>
            <a:chExt cx="2904" cy="3272"/>
          </a:xfrm>
        </p:grpSpPr>
        <p:grpSp>
          <p:nvGrpSpPr>
            <p:cNvPr id="27" name="组合 26"/>
            <p:cNvGrpSpPr/>
            <p:nvPr/>
          </p:nvGrpSpPr>
          <p:grpSpPr>
            <a:xfrm>
              <a:off x="7866" y="1245"/>
              <a:ext cx="2904" cy="3272"/>
              <a:chOff x="1105" y="4092"/>
              <a:chExt cx="2904" cy="3272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105" y="4092"/>
                <a:ext cx="2904" cy="29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105" y="6996"/>
                <a:ext cx="2904" cy="368"/>
              </a:xfrm>
              <a:prstGeom prst="rect">
                <a:avLst/>
              </a:prstGeom>
              <a:solidFill>
                <a:srgbClr val="990014"/>
              </a:solidFill>
              <a:ln>
                <a:solidFill>
                  <a:srgbClr val="99001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1267" y="6244"/>
                <a:ext cx="2564" cy="0"/>
              </a:xfrm>
              <a:prstGeom prst="line">
                <a:avLst/>
              </a:prstGeom>
              <a:ln>
                <a:solidFill>
                  <a:srgbClr val="1F282D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文本框 30"/>
              <p:cNvSpPr txBox="1"/>
              <p:nvPr/>
            </p:nvSpPr>
            <p:spPr>
              <a:xfrm>
                <a:off x="1605" y="6316"/>
                <a:ext cx="1888" cy="6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>
                    <a:latin typeface="微软雅黑" panose="020B0503020204020204" charset="-122"/>
                    <a:ea typeface="微软雅黑" panose="020B0503020204020204" charset="-122"/>
                  </a:rPr>
                  <a:t>个人设置</a:t>
                </a: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8754" y="1916"/>
              <a:ext cx="1087" cy="1090"/>
              <a:chOff x="11251" y="4547"/>
              <a:chExt cx="756" cy="758"/>
            </a:xfrm>
          </p:grpSpPr>
          <p:sp>
            <p:nvSpPr>
              <p:cNvPr id="49" name="Freeform 45"/>
              <p:cNvSpPr>
                <a:spLocks noEditPoints="1"/>
              </p:cNvSpPr>
              <p:nvPr/>
            </p:nvSpPr>
            <p:spPr bwMode="auto">
              <a:xfrm>
                <a:off x="11251" y="4547"/>
                <a:ext cx="757" cy="758"/>
              </a:xfrm>
              <a:custGeom>
                <a:avLst/>
                <a:gdLst>
                  <a:gd name="T0" fmla="*/ 109 w 128"/>
                  <a:gd name="T1" fmla="*/ 48 h 128"/>
                  <a:gd name="T2" fmla="*/ 114 w 128"/>
                  <a:gd name="T3" fmla="*/ 33 h 128"/>
                  <a:gd name="T4" fmla="*/ 105 w 128"/>
                  <a:gd name="T5" fmla="*/ 15 h 128"/>
                  <a:gd name="T6" fmla="*/ 95 w 128"/>
                  <a:gd name="T7" fmla="*/ 14 h 128"/>
                  <a:gd name="T8" fmla="*/ 80 w 128"/>
                  <a:gd name="T9" fmla="*/ 19 h 128"/>
                  <a:gd name="T10" fmla="*/ 69 w 128"/>
                  <a:gd name="T11" fmla="*/ 0 h 128"/>
                  <a:gd name="T12" fmla="*/ 51 w 128"/>
                  <a:gd name="T13" fmla="*/ 6 h 128"/>
                  <a:gd name="T14" fmla="*/ 43 w 128"/>
                  <a:gd name="T15" fmla="*/ 21 h 128"/>
                  <a:gd name="T16" fmla="*/ 28 w 128"/>
                  <a:gd name="T17" fmla="*/ 13 h 128"/>
                  <a:gd name="T18" fmla="*/ 15 w 128"/>
                  <a:gd name="T19" fmla="*/ 23 h 128"/>
                  <a:gd name="T20" fmla="*/ 21 w 128"/>
                  <a:gd name="T21" fmla="*/ 43 h 128"/>
                  <a:gd name="T22" fmla="*/ 6 w 128"/>
                  <a:gd name="T23" fmla="*/ 51 h 128"/>
                  <a:gd name="T24" fmla="*/ 0 w 128"/>
                  <a:gd name="T25" fmla="*/ 69 h 128"/>
                  <a:gd name="T26" fmla="*/ 19 w 128"/>
                  <a:gd name="T27" fmla="*/ 80 h 128"/>
                  <a:gd name="T28" fmla="*/ 14 w 128"/>
                  <a:gd name="T29" fmla="*/ 95 h 128"/>
                  <a:gd name="T30" fmla="*/ 23 w 128"/>
                  <a:gd name="T31" fmla="*/ 113 h 128"/>
                  <a:gd name="T32" fmla="*/ 33 w 128"/>
                  <a:gd name="T33" fmla="*/ 114 h 128"/>
                  <a:gd name="T34" fmla="*/ 48 w 128"/>
                  <a:gd name="T35" fmla="*/ 109 h 128"/>
                  <a:gd name="T36" fmla="*/ 59 w 128"/>
                  <a:gd name="T37" fmla="*/ 128 h 128"/>
                  <a:gd name="T38" fmla="*/ 77 w 128"/>
                  <a:gd name="T39" fmla="*/ 122 h 128"/>
                  <a:gd name="T40" fmla="*/ 85 w 128"/>
                  <a:gd name="T41" fmla="*/ 107 h 128"/>
                  <a:gd name="T42" fmla="*/ 100 w 128"/>
                  <a:gd name="T43" fmla="*/ 115 h 128"/>
                  <a:gd name="T44" fmla="*/ 113 w 128"/>
                  <a:gd name="T45" fmla="*/ 105 h 128"/>
                  <a:gd name="T46" fmla="*/ 107 w 128"/>
                  <a:gd name="T47" fmla="*/ 85 h 128"/>
                  <a:gd name="T48" fmla="*/ 122 w 128"/>
                  <a:gd name="T49" fmla="*/ 77 h 128"/>
                  <a:gd name="T50" fmla="*/ 128 w 128"/>
                  <a:gd name="T51" fmla="*/ 59 h 128"/>
                  <a:gd name="T52" fmla="*/ 108 w 128"/>
                  <a:gd name="T53" fmla="*/ 72 h 128"/>
                  <a:gd name="T54" fmla="*/ 100 w 128"/>
                  <a:gd name="T55" fmla="*/ 81 h 128"/>
                  <a:gd name="T56" fmla="*/ 107 w 128"/>
                  <a:gd name="T57" fmla="*/ 100 h 128"/>
                  <a:gd name="T58" fmla="*/ 89 w 128"/>
                  <a:gd name="T59" fmla="*/ 101 h 128"/>
                  <a:gd name="T60" fmla="*/ 81 w 128"/>
                  <a:gd name="T61" fmla="*/ 100 h 128"/>
                  <a:gd name="T62" fmla="*/ 72 w 128"/>
                  <a:gd name="T63" fmla="*/ 108 h 128"/>
                  <a:gd name="T64" fmla="*/ 59 w 128"/>
                  <a:gd name="T65" fmla="*/ 120 h 128"/>
                  <a:gd name="T66" fmla="*/ 51 w 128"/>
                  <a:gd name="T67" fmla="*/ 102 h 128"/>
                  <a:gd name="T68" fmla="*/ 43 w 128"/>
                  <a:gd name="T69" fmla="*/ 99 h 128"/>
                  <a:gd name="T70" fmla="*/ 28 w 128"/>
                  <a:gd name="T71" fmla="*/ 107 h 128"/>
                  <a:gd name="T72" fmla="*/ 27 w 128"/>
                  <a:gd name="T73" fmla="*/ 89 h 128"/>
                  <a:gd name="T74" fmla="*/ 26 w 128"/>
                  <a:gd name="T75" fmla="*/ 77 h 128"/>
                  <a:gd name="T76" fmla="*/ 8 w 128"/>
                  <a:gd name="T77" fmla="*/ 69 h 128"/>
                  <a:gd name="T78" fmla="*/ 20 w 128"/>
                  <a:gd name="T79" fmla="*/ 56 h 128"/>
                  <a:gd name="T80" fmla="*/ 28 w 128"/>
                  <a:gd name="T81" fmla="*/ 47 h 128"/>
                  <a:gd name="T82" fmla="*/ 21 w 128"/>
                  <a:gd name="T83" fmla="*/ 28 h 128"/>
                  <a:gd name="T84" fmla="*/ 39 w 128"/>
                  <a:gd name="T85" fmla="*/ 27 h 128"/>
                  <a:gd name="T86" fmla="*/ 47 w 128"/>
                  <a:gd name="T87" fmla="*/ 28 h 128"/>
                  <a:gd name="T88" fmla="*/ 56 w 128"/>
                  <a:gd name="T89" fmla="*/ 20 h 128"/>
                  <a:gd name="T90" fmla="*/ 69 w 128"/>
                  <a:gd name="T91" fmla="*/ 8 h 128"/>
                  <a:gd name="T92" fmla="*/ 77 w 128"/>
                  <a:gd name="T93" fmla="*/ 26 h 128"/>
                  <a:gd name="T94" fmla="*/ 85 w 128"/>
                  <a:gd name="T95" fmla="*/ 29 h 128"/>
                  <a:gd name="T96" fmla="*/ 100 w 128"/>
                  <a:gd name="T97" fmla="*/ 21 h 128"/>
                  <a:gd name="T98" fmla="*/ 101 w 128"/>
                  <a:gd name="T99" fmla="*/ 39 h 128"/>
                  <a:gd name="T100" fmla="*/ 102 w 128"/>
                  <a:gd name="T101" fmla="*/ 51 h 128"/>
                  <a:gd name="T102" fmla="*/ 120 w 128"/>
                  <a:gd name="T103" fmla="*/ 59 h 128"/>
                  <a:gd name="T104" fmla="*/ 108 w 128"/>
                  <a:gd name="T105" fmla="*/ 7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28">
                    <a:moveTo>
                      <a:pt x="122" y="51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6"/>
                      <a:pt x="108" y="45"/>
                      <a:pt x="107" y="4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6" y="30"/>
                      <a:pt x="116" y="25"/>
                      <a:pt x="113" y="23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3"/>
                      <a:pt x="102" y="13"/>
                      <a:pt x="100" y="13"/>
                    </a:cubicBezTo>
                    <a:cubicBezTo>
                      <a:pt x="98" y="13"/>
                      <a:pt x="97" y="13"/>
                      <a:pt x="95" y="14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3" y="20"/>
                      <a:pt x="82" y="19"/>
                      <a:pt x="80" y="19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3" y="0"/>
                      <a:pt x="6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5" y="0"/>
                      <a:pt x="51" y="3"/>
                      <a:pt x="51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19"/>
                      <a:pt x="45" y="20"/>
                      <a:pt x="43" y="2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13"/>
                      <a:pt x="30" y="13"/>
                      <a:pt x="28" y="13"/>
                    </a:cubicBezTo>
                    <a:cubicBezTo>
                      <a:pt x="26" y="13"/>
                      <a:pt x="24" y="13"/>
                      <a:pt x="23" y="1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2" y="25"/>
                      <a:pt x="12" y="30"/>
                      <a:pt x="14" y="3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45"/>
                      <a:pt x="19" y="46"/>
                      <a:pt x="19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55"/>
                      <a:pt x="0" y="5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7"/>
                      <a:pt x="6" y="77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2"/>
                      <a:pt x="20" y="83"/>
                      <a:pt x="21" y="8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8"/>
                      <a:pt x="12" y="103"/>
                      <a:pt x="15" y="105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4" y="115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3" y="114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8"/>
                      <a:pt x="46" y="109"/>
                      <a:pt x="48" y="109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1" y="125"/>
                      <a:pt x="55" y="128"/>
                      <a:pt x="5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3" y="128"/>
                      <a:pt x="77" y="125"/>
                      <a:pt x="77" y="122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2" y="109"/>
                      <a:pt x="83" y="108"/>
                      <a:pt x="85" y="107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7" y="115"/>
                      <a:pt x="98" y="115"/>
                      <a:pt x="100" y="115"/>
                    </a:cubicBezTo>
                    <a:cubicBezTo>
                      <a:pt x="102" y="115"/>
                      <a:pt x="104" y="115"/>
                      <a:pt x="105" y="113"/>
                    </a:cubicBezTo>
                    <a:cubicBezTo>
                      <a:pt x="113" y="105"/>
                      <a:pt x="113" y="105"/>
                      <a:pt x="113" y="105"/>
                    </a:cubicBezTo>
                    <a:cubicBezTo>
                      <a:pt x="116" y="103"/>
                      <a:pt x="116" y="98"/>
                      <a:pt x="114" y="9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3"/>
                      <a:pt x="109" y="82"/>
                      <a:pt x="109" y="80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5" y="77"/>
                      <a:pt x="128" y="73"/>
                      <a:pt x="128" y="6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55"/>
                      <a:pt x="125" y="51"/>
                      <a:pt x="122" y="51"/>
                    </a:cubicBezTo>
                    <a:close/>
                    <a:moveTo>
                      <a:pt x="108" y="72"/>
                    </a:moveTo>
                    <a:cubicBezTo>
                      <a:pt x="105" y="72"/>
                      <a:pt x="103" y="74"/>
                      <a:pt x="102" y="77"/>
                    </a:cubicBezTo>
                    <a:cubicBezTo>
                      <a:pt x="101" y="79"/>
                      <a:pt x="101" y="80"/>
                      <a:pt x="100" y="81"/>
                    </a:cubicBezTo>
                    <a:cubicBezTo>
                      <a:pt x="99" y="84"/>
                      <a:pt x="99" y="87"/>
                      <a:pt x="101" y="89"/>
                    </a:cubicBezTo>
                    <a:cubicBezTo>
                      <a:pt x="107" y="100"/>
                      <a:pt x="107" y="100"/>
                      <a:pt x="107" y="100"/>
                    </a:cubicBezTo>
                    <a:cubicBezTo>
                      <a:pt x="100" y="107"/>
                      <a:pt x="100" y="107"/>
                      <a:pt x="100" y="107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8" y="100"/>
                      <a:pt x="86" y="99"/>
                      <a:pt x="85" y="99"/>
                    </a:cubicBezTo>
                    <a:cubicBezTo>
                      <a:pt x="84" y="99"/>
                      <a:pt x="83" y="99"/>
                      <a:pt x="81" y="100"/>
                    </a:cubicBezTo>
                    <a:cubicBezTo>
                      <a:pt x="80" y="101"/>
                      <a:pt x="79" y="101"/>
                      <a:pt x="77" y="102"/>
                    </a:cubicBezTo>
                    <a:cubicBezTo>
                      <a:pt x="74" y="103"/>
                      <a:pt x="72" y="105"/>
                      <a:pt x="72" y="108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5"/>
                      <a:pt x="54" y="103"/>
                      <a:pt x="51" y="102"/>
                    </a:cubicBezTo>
                    <a:cubicBezTo>
                      <a:pt x="49" y="101"/>
                      <a:pt x="48" y="101"/>
                      <a:pt x="47" y="100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2" y="99"/>
                      <a:pt x="40" y="100"/>
                      <a:pt x="39" y="101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9" y="87"/>
                      <a:pt x="29" y="84"/>
                      <a:pt x="28" y="81"/>
                    </a:cubicBezTo>
                    <a:cubicBezTo>
                      <a:pt x="27" y="80"/>
                      <a:pt x="27" y="79"/>
                      <a:pt x="26" y="77"/>
                    </a:cubicBezTo>
                    <a:cubicBezTo>
                      <a:pt x="25" y="74"/>
                      <a:pt x="23" y="72"/>
                      <a:pt x="20" y="72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5" y="54"/>
                      <a:pt x="26" y="51"/>
                    </a:cubicBezTo>
                    <a:cubicBezTo>
                      <a:pt x="27" y="49"/>
                      <a:pt x="27" y="48"/>
                      <a:pt x="28" y="47"/>
                    </a:cubicBezTo>
                    <a:cubicBezTo>
                      <a:pt x="29" y="44"/>
                      <a:pt x="29" y="41"/>
                      <a:pt x="27" y="3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8"/>
                      <a:pt x="42" y="29"/>
                      <a:pt x="43" y="29"/>
                    </a:cubicBezTo>
                    <a:cubicBezTo>
                      <a:pt x="44" y="29"/>
                      <a:pt x="45" y="29"/>
                      <a:pt x="47" y="28"/>
                    </a:cubicBezTo>
                    <a:cubicBezTo>
                      <a:pt x="48" y="27"/>
                      <a:pt x="49" y="27"/>
                      <a:pt x="51" y="26"/>
                    </a:cubicBezTo>
                    <a:cubicBezTo>
                      <a:pt x="54" y="25"/>
                      <a:pt x="56" y="23"/>
                      <a:pt x="56" y="20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3"/>
                      <a:pt x="74" y="25"/>
                      <a:pt x="77" y="26"/>
                    </a:cubicBezTo>
                    <a:cubicBezTo>
                      <a:pt x="79" y="27"/>
                      <a:pt x="80" y="27"/>
                      <a:pt x="81" y="28"/>
                    </a:cubicBezTo>
                    <a:cubicBezTo>
                      <a:pt x="83" y="29"/>
                      <a:pt x="84" y="29"/>
                      <a:pt x="85" y="29"/>
                    </a:cubicBezTo>
                    <a:cubicBezTo>
                      <a:pt x="86" y="29"/>
                      <a:pt x="88" y="28"/>
                      <a:pt x="89" y="27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99" y="41"/>
                      <a:pt x="99" y="44"/>
                      <a:pt x="100" y="47"/>
                    </a:cubicBezTo>
                    <a:cubicBezTo>
                      <a:pt x="101" y="48"/>
                      <a:pt x="101" y="49"/>
                      <a:pt x="102" y="51"/>
                    </a:cubicBezTo>
                    <a:cubicBezTo>
                      <a:pt x="103" y="54"/>
                      <a:pt x="105" y="56"/>
                      <a:pt x="108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08" y="7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0" name="Freeform 46"/>
              <p:cNvSpPr>
                <a:spLocks noEditPoints="1"/>
              </p:cNvSpPr>
              <p:nvPr/>
            </p:nvSpPr>
            <p:spPr bwMode="auto">
              <a:xfrm>
                <a:off x="11466" y="4759"/>
                <a:ext cx="330" cy="333"/>
              </a:xfrm>
              <a:custGeom>
                <a:avLst/>
                <a:gdLst>
                  <a:gd name="T0" fmla="*/ 28 w 56"/>
                  <a:gd name="T1" fmla="*/ 0 h 56"/>
                  <a:gd name="T2" fmla="*/ 0 w 56"/>
                  <a:gd name="T3" fmla="*/ 28 h 56"/>
                  <a:gd name="T4" fmla="*/ 28 w 56"/>
                  <a:gd name="T5" fmla="*/ 56 h 56"/>
                  <a:gd name="T6" fmla="*/ 56 w 56"/>
                  <a:gd name="T7" fmla="*/ 28 h 56"/>
                  <a:gd name="T8" fmla="*/ 28 w 56"/>
                  <a:gd name="T9" fmla="*/ 0 h 56"/>
                  <a:gd name="T10" fmla="*/ 28 w 56"/>
                  <a:gd name="T11" fmla="*/ 53 h 56"/>
                  <a:gd name="T12" fmla="*/ 4 w 56"/>
                  <a:gd name="T13" fmla="*/ 28 h 56"/>
                  <a:gd name="T14" fmla="*/ 28 w 56"/>
                  <a:gd name="T15" fmla="*/ 4 h 56"/>
                  <a:gd name="T16" fmla="*/ 53 w 56"/>
                  <a:gd name="T17" fmla="*/ 28 h 56"/>
                  <a:gd name="T18" fmla="*/ 28 w 56"/>
                  <a:gd name="T1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lose/>
                    <a:moveTo>
                      <a:pt x="28" y="53"/>
                    </a:moveTo>
                    <a:cubicBezTo>
                      <a:pt x="14" y="53"/>
                      <a:pt x="4" y="42"/>
                      <a:pt x="4" y="28"/>
                    </a:cubicBezTo>
                    <a:cubicBezTo>
                      <a:pt x="4" y="14"/>
                      <a:pt x="14" y="4"/>
                      <a:pt x="28" y="4"/>
                    </a:cubicBezTo>
                    <a:cubicBezTo>
                      <a:pt x="42" y="4"/>
                      <a:pt x="53" y="14"/>
                      <a:pt x="53" y="28"/>
                    </a:cubicBezTo>
                    <a:cubicBezTo>
                      <a:pt x="53" y="42"/>
                      <a:pt x="42" y="53"/>
                      <a:pt x="28" y="53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1" name="Freeform 47"/>
              <p:cNvSpPr>
                <a:spLocks noEditPoints="1"/>
              </p:cNvSpPr>
              <p:nvPr/>
            </p:nvSpPr>
            <p:spPr bwMode="auto">
              <a:xfrm>
                <a:off x="11536" y="4829"/>
                <a:ext cx="190" cy="190"/>
              </a:xfrm>
              <a:custGeom>
                <a:avLst/>
                <a:gdLst>
                  <a:gd name="T0" fmla="*/ 16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16 h 32"/>
                  <a:gd name="T8" fmla="*/ 16 w 32"/>
                  <a:gd name="T9" fmla="*/ 0 h 32"/>
                  <a:gd name="T10" fmla="*/ 16 w 32"/>
                  <a:gd name="T11" fmla="*/ 28 h 32"/>
                  <a:gd name="T12" fmla="*/ 4 w 32"/>
                  <a:gd name="T13" fmla="*/ 16 h 32"/>
                  <a:gd name="T14" fmla="*/ 16 w 32"/>
                  <a:gd name="T15" fmla="*/ 4 h 32"/>
                  <a:gd name="T16" fmla="*/ 28 w 32"/>
                  <a:gd name="T17" fmla="*/ 16 h 32"/>
                  <a:gd name="T18" fmla="*/ 16 w 32"/>
                  <a:gd name="T1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28"/>
                    </a:moveTo>
                    <a:cubicBezTo>
                      <a:pt x="9" y="28"/>
                      <a:pt x="4" y="23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3"/>
                      <a:pt x="23" y="28"/>
                      <a:pt x="16" y="28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7773035" y="790575"/>
            <a:ext cx="1844040" cy="2077720"/>
            <a:chOff x="12241" y="1245"/>
            <a:chExt cx="2904" cy="3272"/>
          </a:xfrm>
        </p:grpSpPr>
        <p:grpSp>
          <p:nvGrpSpPr>
            <p:cNvPr id="9" name="组合 8"/>
            <p:cNvGrpSpPr/>
            <p:nvPr/>
          </p:nvGrpSpPr>
          <p:grpSpPr>
            <a:xfrm>
              <a:off x="12241" y="1245"/>
              <a:ext cx="2904" cy="3272"/>
              <a:chOff x="1105" y="4092"/>
              <a:chExt cx="2904" cy="3272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105" y="4092"/>
                <a:ext cx="2904" cy="29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105" y="6996"/>
                <a:ext cx="2904" cy="368"/>
              </a:xfrm>
              <a:prstGeom prst="rect">
                <a:avLst/>
              </a:prstGeom>
              <a:solidFill>
                <a:srgbClr val="990014"/>
              </a:solidFill>
              <a:ln>
                <a:solidFill>
                  <a:srgbClr val="99001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>
                <a:off x="1267" y="6244"/>
                <a:ext cx="2564" cy="0"/>
              </a:xfrm>
              <a:prstGeom prst="line">
                <a:avLst/>
              </a:prstGeom>
              <a:ln>
                <a:solidFill>
                  <a:srgbClr val="1F282D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文本框 12"/>
              <p:cNvSpPr txBox="1"/>
              <p:nvPr/>
            </p:nvSpPr>
            <p:spPr>
              <a:xfrm>
                <a:off x="1605" y="6316"/>
                <a:ext cx="1888" cy="6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>
                    <a:latin typeface="微软雅黑" panose="020B0503020204020204" charset="-122"/>
                    <a:ea typeface="微软雅黑" panose="020B0503020204020204" charset="-122"/>
                  </a:rPr>
                  <a:t>师生双选</a:t>
                </a:r>
              </a:p>
            </p:txBody>
          </p:sp>
        </p:grp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13096" y="1902"/>
              <a:ext cx="1195" cy="1116"/>
            </a:xfrm>
            <a:custGeom>
              <a:avLst/>
              <a:gdLst>
                <a:gd name="T0" fmla="*/ 22 w 199"/>
                <a:gd name="T1" fmla="*/ 84 h 186"/>
                <a:gd name="T2" fmla="*/ 10 w 199"/>
                <a:gd name="T3" fmla="*/ 69 h 186"/>
                <a:gd name="T4" fmla="*/ 60 w 199"/>
                <a:gd name="T5" fmla="*/ 0 h 186"/>
                <a:gd name="T6" fmla="*/ 71 w 199"/>
                <a:gd name="T7" fmla="*/ 37 h 186"/>
                <a:gd name="T8" fmla="*/ 38 w 199"/>
                <a:gd name="T9" fmla="*/ 82 h 186"/>
                <a:gd name="T10" fmla="*/ 49 w 199"/>
                <a:gd name="T11" fmla="*/ 101 h 186"/>
                <a:gd name="T12" fmla="*/ 39 w 199"/>
                <a:gd name="T13" fmla="*/ 111 h 186"/>
                <a:gd name="T14" fmla="*/ 32 w 199"/>
                <a:gd name="T15" fmla="*/ 92 h 186"/>
                <a:gd name="T16" fmla="*/ 128 w 199"/>
                <a:gd name="T17" fmla="*/ 82 h 186"/>
                <a:gd name="T18" fmla="*/ 68 w 199"/>
                <a:gd name="T19" fmla="*/ 97 h 186"/>
                <a:gd name="T20" fmla="*/ 71 w 199"/>
                <a:gd name="T21" fmla="*/ 101 h 186"/>
                <a:gd name="T22" fmla="*/ 81 w 199"/>
                <a:gd name="T23" fmla="*/ 120 h 186"/>
                <a:gd name="T24" fmla="*/ 100 w 199"/>
                <a:gd name="T25" fmla="*/ 130 h 186"/>
                <a:gd name="T26" fmla="*/ 119 w 199"/>
                <a:gd name="T27" fmla="*/ 140 h 186"/>
                <a:gd name="T28" fmla="*/ 103 w 199"/>
                <a:gd name="T29" fmla="*/ 178 h 186"/>
                <a:gd name="T30" fmla="*/ 124 w 199"/>
                <a:gd name="T31" fmla="*/ 170 h 186"/>
                <a:gd name="T32" fmla="*/ 143 w 199"/>
                <a:gd name="T33" fmla="*/ 160 h 186"/>
                <a:gd name="T34" fmla="*/ 159 w 199"/>
                <a:gd name="T35" fmla="*/ 143 h 186"/>
                <a:gd name="T36" fmla="*/ 168 w 199"/>
                <a:gd name="T37" fmla="*/ 122 h 186"/>
                <a:gd name="T38" fmla="*/ 116 w 199"/>
                <a:gd name="T39" fmla="*/ 143 h 186"/>
                <a:gd name="T40" fmla="*/ 94 w 199"/>
                <a:gd name="T41" fmla="*/ 150 h 186"/>
                <a:gd name="T42" fmla="*/ 80 w 199"/>
                <a:gd name="T43" fmla="*/ 135 h 186"/>
                <a:gd name="T44" fmla="*/ 77 w 199"/>
                <a:gd name="T45" fmla="*/ 123 h 186"/>
                <a:gd name="T46" fmla="*/ 65 w 199"/>
                <a:gd name="T47" fmla="*/ 121 h 186"/>
                <a:gd name="T48" fmla="*/ 51 w 199"/>
                <a:gd name="T49" fmla="*/ 106 h 186"/>
                <a:gd name="T50" fmla="*/ 29 w 199"/>
                <a:gd name="T51" fmla="*/ 143 h 186"/>
                <a:gd name="T52" fmla="*/ 41 w 199"/>
                <a:gd name="T53" fmla="*/ 145 h 186"/>
                <a:gd name="T54" fmla="*/ 55 w 199"/>
                <a:gd name="T55" fmla="*/ 160 h 186"/>
                <a:gd name="T56" fmla="*/ 58 w 199"/>
                <a:gd name="T57" fmla="*/ 172 h 186"/>
                <a:gd name="T58" fmla="*/ 79 w 199"/>
                <a:gd name="T59" fmla="*/ 165 h 186"/>
                <a:gd name="T60" fmla="*/ 94 w 199"/>
                <a:gd name="T61" fmla="*/ 180 h 186"/>
                <a:gd name="T62" fmla="*/ 116 w 199"/>
                <a:gd name="T63" fmla="*/ 143 h 186"/>
                <a:gd name="T64" fmla="*/ 119 w 199"/>
                <a:gd name="T65" fmla="*/ 23 h 186"/>
                <a:gd name="T66" fmla="*/ 59 w 199"/>
                <a:gd name="T67" fmla="*/ 54 h 186"/>
                <a:gd name="T68" fmla="*/ 64 w 199"/>
                <a:gd name="T69" fmla="*/ 92 h 186"/>
                <a:gd name="T70" fmla="*/ 103 w 199"/>
                <a:gd name="T71" fmla="*/ 80 h 186"/>
                <a:gd name="T72" fmla="*/ 160 w 199"/>
                <a:gd name="T73" fmla="*/ 110 h 186"/>
                <a:gd name="T74" fmla="*/ 178 w 199"/>
                <a:gd name="T75" fmla="*/ 83 h 186"/>
                <a:gd name="T76" fmla="*/ 142 w 199"/>
                <a:gd name="T77" fmla="*/ 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9" h="186">
                  <a:moveTo>
                    <a:pt x="27" y="88"/>
                  </a:moveTo>
                  <a:cubicBezTo>
                    <a:pt x="25" y="87"/>
                    <a:pt x="23" y="86"/>
                    <a:pt x="22" y="84"/>
                  </a:cubicBezTo>
                  <a:cubicBezTo>
                    <a:pt x="20" y="82"/>
                    <a:pt x="18" y="80"/>
                    <a:pt x="17" y="78"/>
                  </a:cubicBezTo>
                  <a:cubicBezTo>
                    <a:pt x="15" y="75"/>
                    <a:pt x="13" y="72"/>
                    <a:pt x="10" y="6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4" y="29"/>
                    <a:pt x="77" y="33"/>
                    <a:pt x="71" y="37"/>
                  </a:cubicBezTo>
                  <a:cubicBezTo>
                    <a:pt x="54" y="48"/>
                    <a:pt x="53" y="50"/>
                    <a:pt x="53" y="53"/>
                  </a:cubicBezTo>
                  <a:cubicBezTo>
                    <a:pt x="52" y="56"/>
                    <a:pt x="45" y="74"/>
                    <a:pt x="38" y="82"/>
                  </a:cubicBezTo>
                  <a:cubicBezTo>
                    <a:pt x="36" y="86"/>
                    <a:pt x="35" y="90"/>
                    <a:pt x="37" y="93"/>
                  </a:cubicBezTo>
                  <a:cubicBezTo>
                    <a:pt x="39" y="97"/>
                    <a:pt x="44" y="100"/>
                    <a:pt x="49" y="101"/>
                  </a:cubicBezTo>
                  <a:cubicBezTo>
                    <a:pt x="49" y="101"/>
                    <a:pt x="48" y="102"/>
                    <a:pt x="47" y="103"/>
                  </a:cubicBezTo>
                  <a:cubicBezTo>
                    <a:pt x="39" y="111"/>
                    <a:pt x="39" y="111"/>
                    <a:pt x="39" y="111"/>
                  </a:cubicBezTo>
                  <a:cubicBezTo>
                    <a:pt x="37" y="108"/>
                    <a:pt x="36" y="104"/>
                    <a:pt x="35" y="100"/>
                  </a:cubicBezTo>
                  <a:cubicBezTo>
                    <a:pt x="34" y="97"/>
                    <a:pt x="33" y="93"/>
                    <a:pt x="32" y="92"/>
                  </a:cubicBezTo>
                  <a:cubicBezTo>
                    <a:pt x="31" y="90"/>
                    <a:pt x="29" y="89"/>
                    <a:pt x="27" y="88"/>
                  </a:cubicBezTo>
                  <a:moveTo>
                    <a:pt x="128" y="82"/>
                  </a:moveTo>
                  <a:cubicBezTo>
                    <a:pt x="106" y="90"/>
                    <a:pt x="88" y="86"/>
                    <a:pt x="83" y="83"/>
                  </a:cubicBezTo>
                  <a:cubicBezTo>
                    <a:pt x="80" y="87"/>
                    <a:pt x="75" y="92"/>
                    <a:pt x="68" y="97"/>
                  </a:cubicBezTo>
                  <a:cubicBezTo>
                    <a:pt x="67" y="97"/>
                    <a:pt x="67" y="98"/>
                    <a:pt x="66" y="98"/>
                  </a:cubicBezTo>
                  <a:cubicBezTo>
                    <a:pt x="68" y="99"/>
                    <a:pt x="69" y="100"/>
                    <a:pt x="71" y="101"/>
                  </a:cubicBezTo>
                  <a:cubicBezTo>
                    <a:pt x="75" y="105"/>
                    <a:pt x="75" y="111"/>
                    <a:pt x="74" y="116"/>
                  </a:cubicBezTo>
                  <a:cubicBezTo>
                    <a:pt x="76" y="117"/>
                    <a:pt x="79" y="118"/>
                    <a:pt x="81" y="120"/>
                  </a:cubicBezTo>
                  <a:cubicBezTo>
                    <a:pt x="82" y="122"/>
                    <a:pt x="84" y="124"/>
                    <a:pt x="84" y="127"/>
                  </a:cubicBezTo>
                  <a:cubicBezTo>
                    <a:pt x="90" y="125"/>
                    <a:pt x="96" y="126"/>
                    <a:pt x="100" y="130"/>
                  </a:cubicBezTo>
                  <a:cubicBezTo>
                    <a:pt x="102" y="132"/>
                    <a:pt x="103" y="134"/>
                    <a:pt x="103" y="137"/>
                  </a:cubicBezTo>
                  <a:cubicBezTo>
                    <a:pt x="109" y="135"/>
                    <a:pt x="115" y="136"/>
                    <a:pt x="119" y="140"/>
                  </a:cubicBezTo>
                  <a:cubicBezTo>
                    <a:pt x="125" y="146"/>
                    <a:pt x="124" y="156"/>
                    <a:pt x="117" y="163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8" y="183"/>
                    <a:pt x="116" y="184"/>
                    <a:pt x="121" y="179"/>
                  </a:cubicBezTo>
                  <a:cubicBezTo>
                    <a:pt x="123" y="177"/>
                    <a:pt x="124" y="173"/>
                    <a:pt x="124" y="170"/>
                  </a:cubicBezTo>
                  <a:cubicBezTo>
                    <a:pt x="129" y="173"/>
                    <a:pt x="136" y="173"/>
                    <a:pt x="140" y="169"/>
                  </a:cubicBezTo>
                  <a:cubicBezTo>
                    <a:pt x="143" y="167"/>
                    <a:pt x="143" y="163"/>
                    <a:pt x="143" y="160"/>
                  </a:cubicBezTo>
                  <a:cubicBezTo>
                    <a:pt x="148" y="163"/>
                    <a:pt x="155" y="163"/>
                    <a:pt x="159" y="159"/>
                  </a:cubicBezTo>
                  <a:cubicBezTo>
                    <a:pt x="163" y="155"/>
                    <a:pt x="163" y="149"/>
                    <a:pt x="159" y="143"/>
                  </a:cubicBezTo>
                  <a:cubicBezTo>
                    <a:pt x="163" y="144"/>
                    <a:pt x="167" y="143"/>
                    <a:pt x="169" y="140"/>
                  </a:cubicBezTo>
                  <a:cubicBezTo>
                    <a:pt x="174" y="136"/>
                    <a:pt x="174" y="128"/>
                    <a:pt x="168" y="122"/>
                  </a:cubicBezTo>
                  <a:lnTo>
                    <a:pt x="128" y="82"/>
                  </a:lnTo>
                  <a:close/>
                  <a:moveTo>
                    <a:pt x="116" y="143"/>
                  </a:moveTo>
                  <a:cubicBezTo>
                    <a:pt x="112" y="139"/>
                    <a:pt x="104" y="140"/>
                    <a:pt x="99" y="145"/>
                  </a:cubicBezTo>
                  <a:cubicBezTo>
                    <a:pt x="94" y="150"/>
                    <a:pt x="94" y="150"/>
                    <a:pt x="94" y="150"/>
                  </a:cubicBezTo>
                  <a:cubicBezTo>
                    <a:pt x="99" y="145"/>
                    <a:pt x="100" y="137"/>
                    <a:pt x="96" y="133"/>
                  </a:cubicBezTo>
                  <a:cubicBezTo>
                    <a:pt x="92" y="129"/>
                    <a:pt x="85" y="130"/>
                    <a:pt x="80" y="135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80" y="135"/>
                    <a:pt x="81" y="127"/>
                    <a:pt x="77" y="123"/>
                  </a:cubicBezTo>
                  <a:cubicBezTo>
                    <a:pt x="73" y="119"/>
                    <a:pt x="66" y="120"/>
                    <a:pt x="61" y="125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70" y="116"/>
                    <a:pt x="71" y="108"/>
                    <a:pt x="67" y="104"/>
                  </a:cubicBezTo>
                  <a:cubicBezTo>
                    <a:pt x="63" y="100"/>
                    <a:pt x="56" y="101"/>
                    <a:pt x="51" y="106"/>
                  </a:cubicBezTo>
                  <a:cubicBezTo>
                    <a:pt x="31" y="126"/>
                    <a:pt x="31" y="126"/>
                    <a:pt x="31" y="126"/>
                  </a:cubicBezTo>
                  <a:cubicBezTo>
                    <a:pt x="26" y="131"/>
                    <a:pt x="25" y="139"/>
                    <a:pt x="29" y="143"/>
                  </a:cubicBezTo>
                  <a:cubicBezTo>
                    <a:pt x="32" y="146"/>
                    <a:pt x="38" y="146"/>
                    <a:pt x="43" y="143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36" y="150"/>
                    <a:pt x="35" y="158"/>
                    <a:pt x="39" y="162"/>
                  </a:cubicBezTo>
                  <a:cubicBezTo>
                    <a:pt x="43" y="166"/>
                    <a:pt x="50" y="165"/>
                    <a:pt x="55" y="160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55" y="160"/>
                    <a:pt x="54" y="168"/>
                    <a:pt x="58" y="172"/>
                  </a:cubicBezTo>
                  <a:cubicBezTo>
                    <a:pt x="62" y="176"/>
                    <a:pt x="70" y="175"/>
                    <a:pt x="75" y="170"/>
                  </a:cubicBezTo>
                  <a:cubicBezTo>
                    <a:pt x="79" y="165"/>
                    <a:pt x="79" y="165"/>
                    <a:pt x="79" y="165"/>
                  </a:cubicBezTo>
                  <a:cubicBezTo>
                    <a:pt x="74" y="170"/>
                    <a:pt x="73" y="178"/>
                    <a:pt x="77" y="182"/>
                  </a:cubicBezTo>
                  <a:cubicBezTo>
                    <a:pt x="81" y="186"/>
                    <a:pt x="89" y="185"/>
                    <a:pt x="94" y="180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9" y="155"/>
                    <a:pt x="120" y="147"/>
                    <a:pt x="116" y="143"/>
                  </a:cubicBezTo>
                  <a:moveTo>
                    <a:pt x="142" y="1"/>
                  </a:moveTo>
                  <a:cubicBezTo>
                    <a:pt x="119" y="23"/>
                    <a:pt x="119" y="23"/>
                    <a:pt x="119" y="23"/>
                  </a:cubicBezTo>
                  <a:cubicBezTo>
                    <a:pt x="113" y="29"/>
                    <a:pt x="94" y="32"/>
                    <a:pt x="92" y="33"/>
                  </a:cubicBezTo>
                  <a:cubicBezTo>
                    <a:pt x="89" y="33"/>
                    <a:pt x="59" y="52"/>
                    <a:pt x="59" y="54"/>
                  </a:cubicBezTo>
                  <a:cubicBezTo>
                    <a:pt x="59" y="56"/>
                    <a:pt x="51" y="76"/>
                    <a:pt x="44" y="86"/>
                  </a:cubicBezTo>
                  <a:cubicBezTo>
                    <a:pt x="39" y="93"/>
                    <a:pt x="54" y="98"/>
                    <a:pt x="64" y="92"/>
                  </a:cubicBezTo>
                  <a:cubicBezTo>
                    <a:pt x="76" y="83"/>
                    <a:pt x="82" y="74"/>
                    <a:pt x="82" y="74"/>
                  </a:cubicBezTo>
                  <a:cubicBezTo>
                    <a:pt x="82" y="74"/>
                    <a:pt x="88" y="79"/>
                    <a:pt x="103" y="80"/>
                  </a:cubicBezTo>
                  <a:cubicBezTo>
                    <a:pt x="120" y="81"/>
                    <a:pt x="130" y="77"/>
                    <a:pt x="130" y="77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63" y="103"/>
                    <a:pt x="165" y="94"/>
                    <a:pt x="167" y="91"/>
                  </a:cubicBezTo>
                  <a:cubicBezTo>
                    <a:pt x="170" y="87"/>
                    <a:pt x="174" y="87"/>
                    <a:pt x="178" y="83"/>
                  </a:cubicBezTo>
                  <a:cubicBezTo>
                    <a:pt x="181" y="79"/>
                    <a:pt x="194" y="63"/>
                    <a:pt x="199" y="58"/>
                  </a:cubicBezTo>
                  <a:lnTo>
                    <a:pt x="142" y="1"/>
                  </a:lnTo>
                  <a:close/>
                </a:path>
              </a:pathLst>
            </a:custGeom>
            <a:solidFill>
              <a:srgbClr val="1F28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216785" y="3540125"/>
            <a:ext cx="1844040" cy="2077720"/>
            <a:chOff x="3491" y="5575"/>
            <a:chExt cx="2904" cy="3272"/>
          </a:xfrm>
        </p:grpSpPr>
        <p:grpSp>
          <p:nvGrpSpPr>
            <p:cNvPr id="15" name="组合 14"/>
            <p:cNvGrpSpPr/>
            <p:nvPr/>
          </p:nvGrpSpPr>
          <p:grpSpPr>
            <a:xfrm>
              <a:off x="3491" y="5575"/>
              <a:ext cx="2904" cy="3272"/>
              <a:chOff x="1105" y="4092"/>
              <a:chExt cx="2904" cy="3272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105" y="4092"/>
                <a:ext cx="2904" cy="29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105" y="6996"/>
                <a:ext cx="2904" cy="368"/>
              </a:xfrm>
              <a:prstGeom prst="rect">
                <a:avLst/>
              </a:prstGeom>
              <a:solidFill>
                <a:srgbClr val="990014"/>
              </a:solidFill>
              <a:ln>
                <a:solidFill>
                  <a:srgbClr val="99001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1267" y="6244"/>
                <a:ext cx="2564" cy="0"/>
              </a:xfrm>
              <a:prstGeom prst="line">
                <a:avLst/>
              </a:prstGeom>
              <a:ln>
                <a:solidFill>
                  <a:srgbClr val="1F282D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文本框 18"/>
              <p:cNvSpPr txBox="1"/>
              <p:nvPr/>
            </p:nvSpPr>
            <p:spPr>
              <a:xfrm>
                <a:off x="1605" y="6316"/>
                <a:ext cx="1888" cy="6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>
                    <a:latin typeface="微软雅黑" panose="020B0503020204020204" charset="-122"/>
                    <a:ea typeface="微软雅黑" panose="020B0503020204020204" charset="-122"/>
                  </a:rPr>
                  <a:t>过程文档</a:t>
                </a:r>
              </a:p>
            </p:txBody>
          </p:sp>
        </p:grpSp>
        <p:sp>
          <p:nvSpPr>
            <p:cNvPr id="197" name="Freeform 196"/>
            <p:cNvSpPr>
              <a:spLocks noEditPoints="1"/>
            </p:cNvSpPr>
            <p:nvPr/>
          </p:nvSpPr>
          <p:spPr bwMode="auto">
            <a:xfrm>
              <a:off x="4565" y="6212"/>
              <a:ext cx="756" cy="1009"/>
            </a:xfrm>
            <a:custGeom>
              <a:avLst/>
              <a:gdLst>
                <a:gd name="T0" fmla="*/ 23 w 141"/>
                <a:gd name="T1" fmla="*/ 69 h 189"/>
                <a:gd name="T2" fmla="*/ 35 w 141"/>
                <a:gd name="T3" fmla="*/ 57 h 189"/>
                <a:gd name="T4" fmla="*/ 35 w 141"/>
                <a:gd name="T5" fmla="*/ 79 h 189"/>
                <a:gd name="T6" fmla="*/ 23 w 141"/>
                <a:gd name="T7" fmla="*/ 92 h 189"/>
                <a:gd name="T8" fmla="*/ 35 w 141"/>
                <a:gd name="T9" fmla="*/ 79 h 189"/>
                <a:gd name="T10" fmla="*/ 23 w 141"/>
                <a:gd name="T11" fmla="*/ 101 h 189"/>
                <a:gd name="T12" fmla="*/ 35 w 141"/>
                <a:gd name="T13" fmla="*/ 114 h 189"/>
                <a:gd name="T14" fmla="*/ 35 w 141"/>
                <a:gd name="T15" fmla="*/ 123 h 189"/>
                <a:gd name="T16" fmla="*/ 23 w 141"/>
                <a:gd name="T17" fmla="*/ 136 h 189"/>
                <a:gd name="T18" fmla="*/ 35 w 141"/>
                <a:gd name="T19" fmla="*/ 123 h 189"/>
                <a:gd name="T20" fmla="*/ 35 w 141"/>
                <a:gd name="T21" fmla="*/ 158 h 189"/>
                <a:gd name="T22" fmla="*/ 23 w 141"/>
                <a:gd name="T23" fmla="*/ 146 h 189"/>
                <a:gd name="T24" fmla="*/ 44 w 141"/>
                <a:gd name="T25" fmla="*/ 158 h 189"/>
                <a:gd name="T26" fmla="*/ 119 w 141"/>
                <a:gd name="T27" fmla="*/ 151 h 189"/>
                <a:gd name="T28" fmla="*/ 44 w 141"/>
                <a:gd name="T29" fmla="*/ 158 h 189"/>
                <a:gd name="T30" fmla="*/ 44 w 141"/>
                <a:gd name="T31" fmla="*/ 129 h 189"/>
                <a:gd name="T32" fmla="*/ 119 w 141"/>
                <a:gd name="T33" fmla="*/ 136 h 189"/>
                <a:gd name="T34" fmla="*/ 119 w 141"/>
                <a:gd name="T35" fmla="*/ 107 h 189"/>
                <a:gd name="T36" fmla="*/ 44 w 141"/>
                <a:gd name="T37" fmla="*/ 114 h 189"/>
                <a:gd name="T38" fmla="*/ 119 w 141"/>
                <a:gd name="T39" fmla="*/ 107 h 189"/>
                <a:gd name="T40" fmla="*/ 44 w 141"/>
                <a:gd name="T41" fmla="*/ 62 h 189"/>
                <a:gd name="T42" fmla="*/ 119 w 141"/>
                <a:gd name="T43" fmla="*/ 69 h 189"/>
                <a:gd name="T44" fmla="*/ 119 w 141"/>
                <a:gd name="T45" fmla="*/ 84 h 189"/>
                <a:gd name="T46" fmla="*/ 44 w 141"/>
                <a:gd name="T47" fmla="*/ 92 h 189"/>
                <a:gd name="T48" fmla="*/ 119 w 141"/>
                <a:gd name="T49" fmla="*/ 84 h 189"/>
                <a:gd name="T50" fmla="*/ 59 w 141"/>
                <a:gd name="T51" fmla="*/ 12 h 189"/>
                <a:gd name="T52" fmla="*/ 82 w 141"/>
                <a:gd name="T53" fmla="*/ 12 h 189"/>
                <a:gd name="T54" fmla="*/ 115 w 141"/>
                <a:gd name="T55" fmla="*/ 37 h 189"/>
                <a:gd name="T56" fmla="*/ 37 w 141"/>
                <a:gd name="T57" fmla="*/ 23 h 189"/>
                <a:gd name="T58" fmla="*/ 71 w 141"/>
                <a:gd name="T59" fmla="*/ 15 h 189"/>
                <a:gd name="T60" fmla="*/ 71 w 141"/>
                <a:gd name="T61" fmla="*/ 9 h 189"/>
                <a:gd name="T62" fmla="*/ 132 w 141"/>
                <a:gd name="T63" fmla="*/ 16 h 189"/>
                <a:gd name="T64" fmla="*/ 106 w 141"/>
                <a:gd name="T65" fmla="*/ 18 h 189"/>
                <a:gd name="T66" fmla="*/ 130 w 141"/>
                <a:gd name="T67" fmla="*/ 27 h 189"/>
                <a:gd name="T68" fmla="*/ 11 w 141"/>
                <a:gd name="T69" fmla="*/ 178 h 189"/>
                <a:gd name="T70" fmla="*/ 24 w 141"/>
                <a:gd name="T71" fmla="*/ 27 h 189"/>
                <a:gd name="T72" fmla="*/ 43 w 141"/>
                <a:gd name="T73" fmla="*/ 16 h 189"/>
                <a:gd name="T74" fmla="*/ 0 w 141"/>
                <a:gd name="T75" fmla="*/ 25 h 189"/>
                <a:gd name="T76" fmla="*/ 9 w 141"/>
                <a:gd name="T77" fmla="*/ 189 h 189"/>
                <a:gd name="T78" fmla="*/ 141 w 141"/>
                <a:gd name="T79" fmla="*/ 180 h 189"/>
                <a:gd name="T80" fmla="*/ 132 w 141"/>
                <a:gd name="T81" fmla="*/ 1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1" h="189">
                  <a:moveTo>
                    <a:pt x="35" y="69"/>
                  </a:moveTo>
                  <a:cubicBezTo>
                    <a:pt x="23" y="69"/>
                    <a:pt x="23" y="69"/>
                    <a:pt x="23" y="69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35" y="57"/>
                    <a:pt x="35" y="57"/>
                    <a:pt x="35" y="57"/>
                  </a:cubicBezTo>
                  <a:lnTo>
                    <a:pt x="35" y="69"/>
                  </a:lnTo>
                  <a:close/>
                  <a:moveTo>
                    <a:pt x="35" y="79"/>
                  </a:moveTo>
                  <a:cubicBezTo>
                    <a:pt x="23" y="79"/>
                    <a:pt x="23" y="79"/>
                    <a:pt x="23" y="79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35" y="92"/>
                    <a:pt x="35" y="92"/>
                    <a:pt x="35" y="92"/>
                  </a:cubicBezTo>
                  <a:lnTo>
                    <a:pt x="35" y="79"/>
                  </a:lnTo>
                  <a:close/>
                  <a:moveTo>
                    <a:pt x="35" y="101"/>
                  </a:moveTo>
                  <a:cubicBezTo>
                    <a:pt x="23" y="101"/>
                    <a:pt x="23" y="101"/>
                    <a:pt x="23" y="101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35" y="114"/>
                    <a:pt x="35" y="114"/>
                    <a:pt x="35" y="114"/>
                  </a:cubicBezTo>
                  <a:lnTo>
                    <a:pt x="35" y="101"/>
                  </a:lnTo>
                  <a:close/>
                  <a:moveTo>
                    <a:pt x="35" y="123"/>
                  </a:moveTo>
                  <a:cubicBezTo>
                    <a:pt x="23" y="123"/>
                    <a:pt x="23" y="123"/>
                    <a:pt x="23" y="123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35" y="136"/>
                    <a:pt x="35" y="136"/>
                    <a:pt x="35" y="136"/>
                  </a:cubicBezTo>
                  <a:lnTo>
                    <a:pt x="35" y="123"/>
                  </a:lnTo>
                  <a:close/>
                  <a:moveTo>
                    <a:pt x="23" y="158"/>
                  </a:moveTo>
                  <a:cubicBezTo>
                    <a:pt x="35" y="158"/>
                    <a:pt x="35" y="158"/>
                    <a:pt x="35" y="158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23" y="146"/>
                    <a:pt x="23" y="146"/>
                    <a:pt x="23" y="146"/>
                  </a:cubicBezTo>
                  <a:lnTo>
                    <a:pt x="23" y="158"/>
                  </a:lnTo>
                  <a:close/>
                  <a:moveTo>
                    <a:pt x="44" y="158"/>
                  </a:moveTo>
                  <a:cubicBezTo>
                    <a:pt x="119" y="158"/>
                    <a:pt x="119" y="158"/>
                    <a:pt x="119" y="158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44" y="151"/>
                    <a:pt x="44" y="151"/>
                    <a:pt x="44" y="151"/>
                  </a:cubicBezTo>
                  <a:lnTo>
                    <a:pt x="44" y="158"/>
                  </a:lnTo>
                  <a:close/>
                  <a:moveTo>
                    <a:pt x="119" y="129"/>
                  </a:moveTo>
                  <a:cubicBezTo>
                    <a:pt x="44" y="129"/>
                    <a:pt x="44" y="129"/>
                    <a:pt x="44" y="129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119" y="136"/>
                    <a:pt x="119" y="136"/>
                    <a:pt x="119" y="136"/>
                  </a:cubicBezTo>
                  <a:lnTo>
                    <a:pt x="119" y="129"/>
                  </a:lnTo>
                  <a:close/>
                  <a:moveTo>
                    <a:pt x="119" y="107"/>
                  </a:moveTo>
                  <a:cubicBezTo>
                    <a:pt x="44" y="107"/>
                    <a:pt x="44" y="107"/>
                    <a:pt x="44" y="107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119" y="114"/>
                    <a:pt x="119" y="114"/>
                    <a:pt x="119" y="114"/>
                  </a:cubicBezTo>
                  <a:lnTo>
                    <a:pt x="119" y="107"/>
                  </a:lnTo>
                  <a:close/>
                  <a:moveTo>
                    <a:pt x="119" y="62"/>
                  </a:moveTo>
                  <a:cubicBezTo>
                    <a:pt x="44" y="62"/>
                    <a:pt x="44" y="62"/>
                    <a:pt x="44" y="62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119" y="69"/>
                    <a:pt x="119" y="69"/>
                    <a:pt x="119" y="69"/>
                  </a:cubicBezTo>
                  <a:lnTo>
                    <a:pt x="119" y="62"/>
                  </a:lnTo>
                  <a:close/>
                  <a:moveTo>
                    <a:pt x="119" y="84"/>
                  </a:moveTo>
                  <a:cubicBezTo>
                    <a:pt x="44" y="84"/>
                    <a:pt x="44" y="84"/>
                    <a:pt x="44" y="84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119" y="92"/>
                    <a:pt x="119" y="92"/>
                    <a:pt x="119" y="92"/>
                  </a:cubicBezTo>
                  <a:lnTo>
                    <a:pt x="119" y="84"/>
                  </a:lnTo>
                  <a:close/>
                  <a:moveTo>
                    <a:pt x="37" y="23"/>
                  </a:moveTo>
                  <a:cubicBezTo>
                    <a:pt x="56" y="18"/>
                    <a:pt x="59" y="16"/>
                    <a:pt x="59" y="12"/>
                  </a:cubicBezTo>
                  <a:cubicBezTo>
                    <a:pt x="59" y="5"/>
                    <a:pt x="64" y="0"/>
                    <a:pt x="71" y="0"/>
                  </a:cubicBezTo>
                  <a:cubicBezTo>
                    <a:pt x="77" y="0"/>
                    <a:pt x="82" y="5"/>
                    <a:pt x="82" y="12"/>
                  </a:cubicBezTo>
                  <a:cubicBezTo>
                    <a:pt x="82" y="16"/>
                    <a:pt x="85" y="18"/>
                    <a:pt x="104" y="23"/>
                  </a:cubicBezTo>
                  <a:cubicBezTo>
                    <a:pt x="115" y="26"/>
                    <a:pt x="115" y="37"/>
                    <a:pt x="115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26"/>
                    <a:pt x="37" y="23"/>
                  </a:cubicBezTo>
                  <a:moveTo>
                    <a:pt x="68" y="12"/>
                  </a:moveTo>
                  <a:cubicBezTo>
                    <a:pt x="68" y="13"/>
                    <a:pt x="69" y="15"/>
                    <a:pt x="71" y="15"/>
                  </a:cubicBezTo>
                  <a:cubicBezTo>
                    <a:pt x="72" y="15"/>
                    <a:pt x="74" y="13"/>
                    <a:pt x="74" y="12"/>
                  </a:cubicBezTo>
                  <a:cubicBezTo>
                    <a:pt x="74" y="10"/>
                    <a:pt x="72" y="9"/>
                    <a:pt x="71" y="9"/>
                  </a:cubicBezTo>
                  <a:cubicBezTo>
                    <a:pt x="69" y="9"/>
                    <a:pt x="68" y="10"/>
                    <a:pt x="68" y="12"/>
                  </a:cubicBezTo>
                  <a:moveTo>
                    <a:pt x="132" y="16"/>
                  </a:moveTo>
                  <a:cubicBezTo>
                    <a:pt x="99" y="16"/>
                    <a:pt x="99" y="16"/>
                    <a:pt x="99" y="16"/>
                  </a:cubicBezTo>
                  <a:cubicBezTo>
                    <a:pt x="101" y="17"/>
                    <a:pt x="103" y="17"/>
                    <a:pt x="106" y="18"/>
                  </a:cubicBezTo>
                  <a:cubicBezTo>
                    <a:pt x="112" y="20"/>
                    <a:pt x="115" y="23"/>
                    <a:pt x="118" y="27"/>
                  </a:cubicBezTo>
                  <a:cubicBezTo>
                    <a:pt x="130" y="27"/>
                    <a:pt x="130" y="27"/>
                    <a:pt x="130" y="27"/>
                  </a:cubicBezTo>
                  <a:cubicBezTo>
                    <a:pt x="130" y="178"/>
                    <a:pt x="130" y="178"/>
                    <a:pt x="130" y="178"/>
                  </a:cubicBezTo>
                  <a:cubicBezTo>
                    <a:pt x="11" y="178"/>
                    <a:pt x="11" y="178"/>
                    <a:pt x="11" y="178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6" y="23"/>
                    <a:pt x="30" y="20"/>
                    <a:pt x="36" y="18"/>
                  </a:cubicBezTo>
                  <a:cubicBezTo>
                    <a:pt x="38" y="17"/>
                    <a:pt x="41" y="17"/>
                    <a:pt x="4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4" y="16"/>
                    <a:pt x="0" y="20"/>
                    <a:pt x="0" y="25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85"/>
                    <a:pt x="4" y="189"/>
                    <a:pt x="9" y="189"/>
                  </a:cubicBezTo>
                  <a:cubicBezTo>
                    <a:pt x="132" y="189"/>
                    <a:pt x="132" y="189"/>
                    <a:pt x="132" y="189"/>
                  </a:cubicBezTo>
                  <a:cubicBezTo>
                    <a:pt x="137" y="189"/>
                    <a:pt x="141" y="185"/>
                    <a:pt x="141" y="180"/>
                  </a:cubicBezTo>
                  <a:cubicBezTo>
                    <a:pt x="141" y="25"/>
                    <a:pt x="141" y="25"/>
                    <a:pt x="141" y="25"/>
                  </a:cubicBezTo>
                  <a:cubicBezTo>
                    <a:pt x="141" y="20"/>
                    <a:pt x="137" y="16"/>
                    <a:pt x="132" y="1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989195" y="3540125"/>
            <a:ext cx="1844040" cy="2077720"/>
            <a:chOff x="7857" y="5575"/>
            <a:chExt cx="2904" cy="3272"/>
          </a:xfrm>
        </p:grpSpPr>
        <p:grpSp>
          <p:nvGrpSpPr>
            <p:cNvPr id="21" name="组合 20"/>
            <p:cNvGrpSpPr/>
            <p:nvPr/>
          </p:nvGrpSpPr>
          <p:grpSpPr>
            <a:xfrm>
              <a:off x="7857" y="5575"/>
              <a:ext cx="2904" cy="3272"/>
              <a:chOff x="1105" y="4092"/>
              <a:chExt cx="2904" cy="3272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105" y="4092"/>
                <a:ext cx="2904" cy="29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105" y="6996"/>
                <a:ext cx="2904" cy="368"/>
              </a:xfrm>
              <a:prstGeom prst="rect">
                <a:avLst/>
              </a:prstGeom>
              <a:solidFill>
                <a:srgbClr val="990014"/>
              </a:solidFill>
              <a:ln>
                <a:solidFill>
                  <a:srgbClr val="99001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1267" y="6244"/>
                <a:ext cx="2564" cy="0"/>
              </a:xfrm>
              <a:prstGeom prst="line">
                <a:avLst/>
              </a:prstGeom>
              <a:ln>
                <a:solidFill>
                  <a:srgbClr val="1F282D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文本框 24"/>
              <p:cNvSpPr txBox="1"/>
              <p:nvPr/>
            </p:nvSpPr>
            <p:spPr>
              <a:xfrm>
                <a:off x="1162" y="6316"/>
                <a:ext cx="2808" cy="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>
                    <a:latin typeface="微软雅黑" panose="020B0503020204020204" charset="-122"/>
                    <a:ea typeface="微软雅黑" panose="020B0503020204020204" charset="-122"/>
                  </a:rPr>
                  <a:t>评审答辩和成绩</a:t>
                </a:r>
              </a:p>
            </p:txBody>
          </p:sp>
        </p:grpSp>
        <p:sp>
          <p:nvSpPr>
            <p:cNvPr id="80" name="Freeform 79"/>
            <p:cNvSpPr>
              <a:spLocks noEditPoints="1"/>
            </p:cNvSpPr>
            <p:nvPr/>
          </p:nvSpPr>
          <p:spPr bwMode="auto">
            <a:xfrm>
              <a:off x="8877" y="6282"/>
              <a:ext cx="864" cy="870"/>
            </a:xfrm>
            <a:custGeom>
              <a:avLst/>
              <a:gdLst>
                <a:gd name="T0" fmla="*/ 176 w 180"/>
                <a:gd name="T1" fmla="*/ 14 h 181"/>
                <a:gd name="T2" fmla="*/ 166 w 180"/>
                <a:gd name="T3" fmla="*/ 4 h 181"/>
                <a:gd name="T4" fmla="*/ 151 w 180"/>
                <a:gd name="T5" fmla="*/ 4 h 181"/>
                <a:gd name="T6" fmla="*/ 136 w 180"/>
                <a:gd name="T7" fmla="*/ 18 h 181"/>
                <a:gd name="T8" fmla="*/ 115 w 180"/>
                <a:gd name="T9" fmla="*/ 23 h 181"/>
                <a:gd name="T10" fmla="*/ 113 w 180"/>
                <a:gd name="T11" fmla="*/ 25 h 181"/>
                <a:gd name="T12" fmla="*/ 104 w 180"/>
                <a:gd name="T13" fmla="*/ 23 h 181"/>
                <a:gd name="T14" fmla="*/ 89 w 180"/>
                <a:gd name="T15" fmla="*/ 30 h 181"/>
                <a:gd name="T16" fmla="*/ 38 w 180"/>
                <a:gd name="T17" fmla="*/ 81 h 181"/>
                <a:gd name="T18" fmla="*/ 38 w 180"/>
                <a:gd name="T19" fmla="*/ 84 h 181"/>
                <a:gd name="T20" fmla="*/ 38 w 180"/>
                <a:gd name="T21" fmla="*/ 85 h 181"/>
                <a:gd name="T22" fmla="*/ 40 w 180"/>
                <a:gd name="T23" fmla="*/ 86 h 181"/>
                <a:gd name="T24" fmla="*/ 55 w 180"/>
                <a:gd name="T25" fmla="*/ 78 h 181"/>
                <a:gd name="T26" fmla="*/ 55 w 180"/>
                <a:gd name="T27" fmla="*/ 72 h 181"/>
                <a:gd name="T28" fmla="*/ 93 w 180"/>
                <a:gd name="T29" fmla="*/ 34 h 181"/>
                <a:gd name="T30" fmla="*/ 104 w 180"/>
                <a:gd name="T31" fmla="*/ 28 h 181"/>
                <a:gd name="T32" fmla="*/ 109 w 180"/>
                <a:gd name="T33" fmla="*/ 29 h 181"/>
                <a:gd name="T34" fmla="*/ 87 w 180"/>
                <a:gd name="T35" fmla="*/ 51 h 181"/>
                <a:gd name="T36" fmla="*/ 34 w 180"/>
                <a:gd name="T37" fmla="*/ 104 h 181"/>
                <a:gd name="T38" fmla="*/ 29 w 180"/>
                <a:gd name="T39" fmla="*/ 109 h 181"/>
                <a:gd name="T40" fmla="*/ 2 w 180"/>
                <a:gd name="T41" fmla="*/ 163 h 181"/>
                <a:gd name="T42" fmla="*/ 4 w 180"/>
                <a:gd name="T43" fmla="*/ 164 h 181"/>
                <a:gd name="T44" fmla="*/ 0 w 180"/>
                <a:gd name="T45" fmla="*/ 174 h 181"/>
                <a:gd name="T46" fmla="*/ 0 w 180"/>
                <a:gd name="T47" fmla="*/ 177 h 181"/>
                <a:gd name="T48" fmla="*/ 0 w 180"/>
                <a:gd name="T49" fmla="*/ 177 h 181"/>
                <a:gd name="T50" fmla="*/ 0 w 180"/>
                <a:gd name="T51" fmla="*/ 181 h 181"/>
                <a:gd name="T52" fmla="*/ 141 w 180"/>
                <a:gd name="T53" fmla="*/ 181 h 181"/>
                <a:gd name="T54" fmla="*/ 141 w 180"/>
                <a:gd name="T55" fmla="*/ 177 h 181"/>
                <a:gd name="T56" fmla="*/ 10 w 180"/>
                <a:gd name="T57" fmla="*/ 177 h 181"/>
                <a:gd name="T58" fmla="*/ 15 w 180"/>
                <a:gd name="T59" fmla="*/ 176 h 181"/>
                <a:gd name="T60" fmla="*/ 16 w 180"/>
                <a:gd name="T61" fmla="*/ 177 h 181"/>
                <a:gd name="T62" fmla="*/ 71 w 180"/>
                <a:gd name="T63" fmla="*/ 150 h 181"/>
                <a:gd name="T64" fmla="*/ 74 w 180"/>
                <a:gd name="T65" fmla="*/ 146 h 181"/>
                <a:gd name="T66" fmla="*/ 116 w 180"/>
                <a:gd name="T67" fmla="*/ 104 h 181"/>
                <a:gd name="T68" fmla="*/ 131 w 180"/>
                <a:gd name="T69" fmla="*/ 89 h 181"/>
                <a:gd name="T70" fmla="*/ 156 w 180"/>
                <a:gd name="T71" fmla="*/ 64 h 181"/>
                <a:gd name="T72" fmla="*/ 161 w 180"/>
                <a:gd name="T73" fmla="*/ 43 h 181"/>
                <a:gd name="T74" fmla="*/ 176 w 180"/>
                <a:gd name="T75" fmla="*/ 29 h 181"/>
                <a:gd name="T76" fmla="*/ 176 w 180"/>
                <a:gd name="T77" fmla="*/ 14 h 181"/>
                <a:gd name="T78" fmla="*/ 18 w 180"/>
                <a:gd name="T79" fmla="*/ 168 h 181"/>
                <a:gd name="T80" fmla="*/ 11 w 180"/>
                <a:gd name="T81" fmla="*/ 161 h 181"/>
                <a:gd name="T82" fmla="*/ 35 w 180"/>
                <a:gd name="T83" fmla="*/ 114 h 181"/>
                <a:gd name="T84" fmla="*/ 65 w 180"/>
                <a:gd name="T85" fmla="*/ 144 h 181"/>
                <a:gd name="T86" fmla="*/ 18 w 180"/>
                <a:gd name="T87" fmla="*/ 168 h 181"/>
                <a:gd name="T88" fmla="*/ 151 w 180"/>
                <a:gd name="T89" fmla="*/ 59 h 181"/>
                <a:gd name="T90" fmla="*/ 124 w 180"/>
                <a:gd name="T91" fmla="*/ 86 h 181"/>
                <a:gd name="T92" fmla="*/ 78 w 180"/>
                <a:gd name="T93" fmla="*/ 132 h 181"/>
                <a:gd name="T94" fmla="*/ 48 w 180"/>
                <a:gd name="T95" fmla="*/ 101 h 181"/>
                <a:gd name="T96" fmla="*/ 120 w 180"/>
                <a:gd name="T97" fmla="*/ 28 h 181"/>
                <a:gd name="T98" fmla="*/ 132 w 180"/>
                <a:gd name="T99" fmla="*/ 24 h 181"/>
                <a:gd name="T100" fmla="*/ 155 w 180"/>
                <a:gd name="T101" fmla="*/ 47 h 181"/>
                <a:gd name="T102" fmla="*/ 151 w 180"/>
                <a:gd name="T103" fmla="*/ 59 h 181"/>
                <a:gd name="T104" fmla="*/ 170 w 180"/>
                <a:gd name="T105" fmla="*/ 23 h 181"/>
                <a:gd name="T106" fmla="*/ 156 w 180"/>
                <a:gd name="T107" fmla="*/ 37 h 181"/>
                <a:gd name="T108" fmla="*/ 142 w 180"/>
                <a:gd name="T109" fmla="*/ 23 h 181"/>
                <a:gd name="T110" fmla="*/ 156 w 180"/>
                <a:gd name="T111" fmla="*/ 9 h 181"/>
                <a:gd name="T112" fmla="*/ 160 w 180"/>
                <a:gd name="T113" fmla="*/ 9 h 181"/>
                <a:gd name="T114" fmla="*/ 170 w 180"/>
                <a:gd name="T115" fmla="*/ 19 h 181"/>
                <a:gd name="T116" fmla="*/ 170 w 180"/>
                <a:gd name="T117" fmla="*/ 2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0" h="181">
                  <a:moveTo>
                    <a:pt x="176" y="14"/>
                  </a:moveTo>
                  <a:cubicBezTo>
                    <a:pt x="166" y="4"/>
                    <a:pt x="166" y="4"/>
                    <a:pt x="166" y="4"/>
                  </a:cubicBezTo>
                  <a:cubicBezTo>
                    <a:pt x="162" y="0"/>
                    <a:pt x="155" y="0"/>
                    <a:pt x="151" y="4"/>
                  </a:cubicBezTo>
                  <a:cubicBezTo>
                    <a:pt x="136" y="18"/>
                    <a:pt x="136" y="18"/>
                    <a:pt x="136" y="18"/>
                  </a:cubicBezTo>
                  <a:cubicBezTo>
                    <a:pt x="131" y="14"/>
                    <a:pt x="120" y="18"/>
                    <a:pt x="115" y="23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1" y="24"/>
                    <a:pt x="108" y="23"/>
                    <a:pt x="104" y="23"/>
                  </a:cubicBezTo>
                  <a:cubicBezTo>
                    <a:pt x="99" y="22"/>
                    <a:pt x="94" y="25"/>
                    <a:pt x="89" y="30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37" y="82"/>
                    <a:pt x="37" y="83"/>
                    <a:pt x="38" y="84"/>
                  </a:cubicBezTo>
                  <a:cubicBezTo>
                    <a:pt x="38" y="84"/>
                    <a:pt x="38" y="84"/>
                    <a:pt x="38" y="85"/>
                  </a:cubicBezTo>
                  <a:cubicBezTo>
                    <a:pt x="39" y="85"/>
                    <a:pt x="39" y="86"/>
                    <a:pt x="40" y="86"/>
                  </a:cubicBezTo>
                  <a:cubicBezTo>
                    <a:pt x="45" y="85"/>
                    <a:pt x="55" y="84"/>
                    <a:pt x="55" y="78"/>
                  </a:cubicBezTo>
                  <a:cubicBezTo>
                    <a:pt x="55" y="76"/>
                    <a:pt x="55" y="74"/>
                    <a:pt x="55" y="72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7" y="30"/>
                    <a:pt x="101" y="28"/>
                    <a:pt x="104" y="28"/>
                  </a:cubicBezTo>
                  <a:cubicBezTo>
                    <a:pt x="106" y="28"/>
                    <a:pt x="107" y="29"/>
                    <a:pt x="109" y="29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12" y="126"/>
                    <a:pt x="2" y="163"/>
                    <a:pt x="2" y="163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5"/>
                    <a:pt x="0" y="176"/>
                    <a:pt x="0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41" y="181"/>
                    <a:pt x="141" y="181"/>
                    <a:pt x="141" y="181"/>
                  </a:cubicBezTo>
                  <a:cubicBezTo>
                    <a:pt x="141" y="177"/>
                    <a:pt x="141" y="177"/>
                    <a:pt x="141" y="177"/>
                  </a:cubicBezTo>
                  <a:cubicBezTo>
                    <a:pt x="10" y="177"/>
                    <a:pt x="10" y="177"/>
                    <a:pt x="10" y="177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6" y="177"/>
                    <a:pt x="16" y="177"/>
                    <a:pt x="16" y="177"/>
                  </a:cubicBezTo>
                  <a:cubicBezTo>
                    <a:pt x="16" y="177"/>
                    <a:pt x="54" y="167"/>
                    <a:pt x="71" y="150"/>
                  </a:cubicBezTo>
                  <a:cubicBezTo>
                    <a:pt x="74" y="146"/>
                    <a:pt x="74" y="146"/>
                    <a:pt x="74" y="146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31" y="89"/>
                    <a:pt x="131" y="89"/>
                    <a:pt x="131" y="89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61" y="60"/>
                    <a:pt x="165" y="49"/>
                    <a:pt x="161" y="43"/>
                  </a:cubicBezTo>
                  <a:cubicBezTo>
                    <a:pt x="176" y="29"/>
                    <a:pt x="176" y="29"/>
                    <a:pt x="176" y="29"/>
                  </a:cubicBezTo>
                  <a:cubicBezTo>
                    <a:pt x="180" y="24"/>
                    <a:pt x="180" y="18"/>
                    <a:pt x="176" y="14"/>
                  </a:cubicBezTo>
                  <a:moveTo>
                    <a:pt x="18" y="168"/>
                  </a:moveTo>
                  <a:cubicBezTo>
                    <a:pt x="11" y="161"/>
                    <a:pt x="11" y="161"/>
                    <a:pt x="11" y="161"/>
                  </a:cubicBezTo>
                  <a:cubicBezTo>
                    <a:pt x="14" y="151"/>
                    <a:pt x="22" y="126"/>
                    <a:pt x="35" y="114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53" y="157"/>
                    <a:pt x="28" y="165"/>
                    <a:pt x="18" y="168"/>
                  </a:cubicBezTo>
                  <a:moveTo>
                    <a:pt x="151" y="59"/>
                  </a:moveTo>
                  <a:cubicBezTo>
                    <a:pt x="124" y="86"/>
                    <a:pt x="124" y="86"/>
                    <a:pt x="124" y="86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3" y="25"/>
                    <a:pt x="131" y="23"/>
                    <a:pt x="132" y="24"/>
                  </a:cubicBezTo>
                  <a:cubicBezTo>
                    <a:pt x="155" y="47"/>
                    <a:pt x="155" y="47"/>
                    <a:pt x="155" y="47"/>
                  </a:cubicBezTo>
                  <a:cubicBezTo>
                    <a:pt x="156" y="49"/>
                    <a:pt x="154" y="56"/>
                    <a:pt x="151" y="59"/>
                  </a:cubicBezTo>
                  <a:moveTo>
                    <a:pt x="170" y="23"/>
                  </a:moveTo>
                  <a:cubicBezTo>
                    <a:pt x="156" y="37"/>
                    <a:pt x="156" y="37"/>
                    <a:pt x="156" y="37"/>
                  </a:cubicBezTo>
                  <a:cubicBezTo>
                    <a:pt x="142" y="23"/>
                    <a:pt x="142" y="23"/>
                    <a:pt x="142" y="23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57" y="8"/>
                    <a:pt x="159" y="8"/>
                    <a:pt x="160" y="9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1" y="20"/>
                    <a:pt x="171" y="22"/>
                    <a:pt x="170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773035" y="3540125"/>
            <a:ext cx="1844040" cy="2077720"/>
            <a:chOff x="12241" y="5575"/>
            <a:chExt cx="2904" cy="3272"/>
          </a:xfrm>
        </p:grpSpPr>
        <p:grpSp>
          <p:nvGrpSpPr>
            <p:cNvPr id="33" name="组合 32"/>
            <p:cNvGrpSpPr/>
            <p:nvPr/>
          </p:nvGrpSpPr>
          <p:grpSpPr>
            <a:xfrm>
              <a:off x="12241" y="5575"/>
              <a:ext cx="2904" cy="3272"/>
              <a:chOff x="1105" y="4092"/>
              <a:chExt cx="2904" cy="3272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105" y="4092"/>
                <a:ext cx="2904" cy="29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105" y="6996"/>
                <a:ext cx="2904" cy="368"/>
              </a:xfrm>
              <a:prstGeom prst="rect">
                <a:avLst/>
              </a:prstGeom>
              <a:solidFill>
                <a:srgbClr val="990014"/>
              </a:solidFill>
              <a:ln>
                <a:solidFill>
                  <a:srgbClr val="99001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1267" y="6244"/>
                <a:ext cx="2564" cy="0"/>
              </a:xfrm>
              <a:prstGeom prst="line">
                <a:avLst/>
              </a:prstGeom>
              <a:ln>
                <a:solidFill>
                  <a:srgbClr val="1F282D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文本框 36"/>
              <p:cNvSpPr txBox="1"/>
              <p:nvPr/>
            </p:nvSpPr>
            <p:spPr>
              <a:xfrm>
                <a:off x="2013" y="6316"/>
                <a:ext cx="1088" cy="6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>
                    <a:latin typeface="微软雅黑" panose="020B0503020204020204" charset="-122"/>
                    <a:ea typeface="微软雅黑" panose="020B0503020204020204" charset="-122"/>
                  </a:rPr>
                  <a:t>其他</a:t>
                </a:r>
              </a:p>
            </p:txBody>
          </p:sp>
        </p:grpSp>
        <p:sp>
          <p:nvSpPr>
            <p:cNvPr id="42" name="Freeform 26"/>
            <p:cNvSpPr/>
            <p:nvPr/>
          </p:nvSpPr>
          <p:spPr bwMode="auto">
            <a:xfrm>
              <a:off x="13224" y="6323"/>
              <a:ext cx="939" cy="898"/>
            </a:xfrm>
            <a:custGeom>
              <a:avLst/>
              <a:gdLst>
                <a:gd name="T0" fmla="*/ 90 w 196"/>
                <a:gd name="T1" fmla="*/ 9 h 187"/>
                <a:gd name="T2" fmla="*/ 105 w 196"/>
                <a:gd name="T3" fmla="*/ 9 h 187"/>
                <a:gd name="T4" fmla="*/ 122 w 196"/>
                <a:gd name="T5" fmla="*/ 43 h 187"/>
                <a:gd name="T6" fmla="*/ 147 w 196"/>
                <a:gd name="T7" fmla="*/ 61 h 187"/>
                <a:gd name="T8" fmla="*/ 184 w 196"/>
                <a:gd name="T9" fmla="*/ 66 h 187"/>
                <a:gd name="T10" fmla="*/ 189 w 196"/>
                <a:gd name="T11" fmla="*/ 81 h 187"/>
                <a:gd name="T12" fmla="*/ 162 w 196"/>
                <a:gd name="T13" fmla="*/ 107 h 187"/>
                <a:gd name="T14" fmla="*/ 152 w 196"/>
                <a:gd name="T15" fmla="*/ 136 h 187"/>
                <a:gd name="T16" fmla="*/ 159 w 196"/>
                <a:gd name="T17" fmla="*/ 173 h 187"/>
                <a:gd name="T18" fmla="*/ 146 w 196"/>
                <a:gd name="T19" fmla="*/ 182 h 187"/>
                <a:gd name="T20" fmla="*/ 113 w 196"/>
                <a:gd name="T21" fmla="*/ 165 h 187"/>
                <a:gd name="T22" fmla="*/ 82 w 196"/>
                <a:gd name="T23" fmla="*/ 165 h 187"/>
                <a:gd name="T24" fmla="*/ 49 w 196"/>
                <a:gd name="T25" fmla="*/ 182 h 187"/>
                <a:gd name="T26" fmla="*/ 36 w 196"/>
                <a:gd name="T27" fmla="*/ 173 h 187"/>
                <a:gd name="T28" fmla="*/ 43 w 196"/>
                <a:gd name="T29" fmla="*/ 136 h 187"/>
                <a:gd name="T30" fmla="*/ 33 w 196"/>
                <a:gd name="T31" fmla="*/ 107 h 187"/>
                <a:gd name="T32" fmla="*/ 6 w 196"/>
                <a:gd name="T33" fmla="*/ 81 h 187"/>
                <a:gd name="T34" fmla="*/ 11 w 196"/>
                <a:gd name="T35" fmla="*/ 66 h 187"/>
                <a:gd name="T36" fmla="*/ 48 w 196"/>
                <a:gd name="T37" fmla="*/ 61 h 187"/>
                <a:gd name="T38" fmla="*/ 73 w 196"/>
                <a:gd name="T39" fmla="*/ 43 h 187"/>
                <a:gd name="T40" fmla="*/ 90 w 196"/>
                <a:gd name="T41" fmla="*/ 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187">
                  <a:moveTo>
                    <a:pt x="90" y="9"/>
                  </a:moveTo>
                  <a:cubicBezTo>
                    <a:pt x="94" y="0"/>
                    <a:pt x="101" y="0"/>
                    <a:pt x="105" y="9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6" y="51"/>
                    <a:pt x="137" y="59"/>
                    <a:pt x="147" y="61"/>
                  </a:cubicBezTo>
                  <a:cubicBezTo>
                    <a:pt x="184" y="66"/>
                    <a:pt x="184" y="66"/>
                    <a:pt x="184" y="66"/>
                  </a:cubicBezTo>
                  <a:cubicBezTo>
                    <a:pt x="193" y="67"/>
                    <a:pt x="196" y="74"/>
                    <a:pt x="189" y="81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55" y="114"/>
                    <a:pt x="151" y="127"/>
                    <a:pt x="152" y="136"/>
                  </a:cubicBezTo>
                  <a:cubicBezTo>
                    <a:pt x="159" y="173"/>
                    <a:pt x="159" y="173"/>
                    <a:pt x="159" y="173"/>
                  </a:cubicBezTo>
                  <a:cubicBezTo>
                    <a:pt x="160" y="183"/>
                    <a:pt x="155" y="187"/>
                    <a:pt x="146" y="182"/>
                  </a:cubicBezTo>
                  <a:cubicBezTo>
                    <a:pt x="113" y="165"/>
                    <a:pt x="113" y="165"/>
                    <a:pt x="113" y="165"/>
                  </a:cubicBezTo>
                  <a:cubicBezTo>
                    <a:pt x="105" y="160"/>
                    <a:pt x="91" y="160"/>
                    <a:pt x="82" y="165"/>
                  </a:cubicBezTo>
                  <a:cubicBezTo>
                    <a:pt x="49" y="182"/>
                    <a:pt x="49" y="182"/>
                    <a:pt x="49" y="182"/>
                  </a:cubicBezTo>
                  <a:cubicBezTo>
                    <a:pt x="40" y="187"/>
                    <a:pt x="35" y="183"/>
                    <a:pt x="36" y="173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4" y="127"/>
                    <a:pt x="40" y="114"/>
                    <a:pt x="33" y="107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0" y="74"/>
                    <a:pt x="2" y="67"/>
                    <a:pt x="11" y="66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58" y="59"/>
                    <a:pt x="69" y="51"/>
                    <a:pt x="73" y="43"/>
                  </a:cubicBezTo>
                  <a:lnTo>
                    <a:pt x="90" y="9"/>
                  </a:lnTo>
                  <a:close/>
                </a:path>
              </a:pathLst>
            </a:custGeom>
            <a:solidFill>
              <a:srgbClr val="1F28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12" name="Rectangle 5"/>
          <p:cNvSpPr>
            <a:spLocks noChangeArrowheads="1"/>
          </p:cNvSpPr>
          <p:nvPr/>
        </p:nvSpPr>
        <p:spPr bwMode="auto">
          <a:xfrm>
            <a:off x="0" y="-1762"/>
            <a:ext cx="695325" cy="833437"/>
          </a:xfrm>
          <a:prstGeom prst="rect">
            <a:avLst/>
          </a:prstGeom>
          <a:solidFill>
            <a:srgbClr val="990014"/>
          </a:solidFill>
          <a:ln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13" name="Freeform 6"/>
          <p:cNvSpPr/>
          <p:nvPr/>
        </p:nvSpPr>
        <p:spPr bwMode="auto">
          <a:xfrm>
            <a:off x="141288" y="117300"/>
            <a:ext cx="530225" cy="668338"/>
          </a:xfrm>
          <a:custGeom>
            <a:avLst/>
            <a:gdLst>
              <a:gd name="T0" fmla="*/ 510720 w 1173"/>
              <a:gd name="T1" fmla="*/ 242556 h 1472"/>
              <a:gd name="T2" fmla="*/ 494464 w 1173"/>
              <a:gd name="T3" fmla="*/ 21309 h 1472"/>
              <a:gd name="T4" fmla="*/ 481820 w 1173"/>
              <a:gd name="T5" fmla="*/ 24482 h 1472"/>
              <a:gd name="T6" fmla="*/ 452920 w 1173"/>
              <a:gd name="T7" fmla="*/ 30830 h 1472"/>
              <a:gd name="T8" fmla="*/ 414988 w 1173"/>
              <a:gd name="T9" fmla="*/ 24482 h 1472"/>
              <a:gd name="T10" fmla="*/ 284035 w 1173"/>
              <a:gd name="T11" fmla="*/ 2267 h 1472"/>
              <a:gd name="T12" fmla="*/ 0 w 1173"/>
              <a:gd name="T13" fmla="*/ 348193 h 1472"/>
              <a:gd name="T14" fmla="*/ 290356 w 1173"/>
              <a:gd name="T15" fmla="*/ 665102 h 1472"/>
              <a:gd name="T16" fmla="*/ 529686 w 1173"/>
              <a:gd name="T17" fmla="*/ 492366 h 1472"/>
              <a:gd name="T18" fmla="*/ 491303 w 1173"/>
              <a:gd name="T19" fmla="*/ 469697 h 1472"/>
              <a:gd name="T20" fmla="*/ 312483 w 1173"/>
              <a:gd name="T21" fmla="*/ 620671 h 1472"/>
              <a:gd name="T22" fmla="*/ 130954 w 1173"/>
              <a:gd name="T23" fmla="*/ 328697 h 1472"/>
              <a:gd name="T24" fmla="*/ 290356 w 1173"/>
              <a:gd name="T25" fmla="*/ 47151 h 1472"/>
              <a:gd name="T26" fmla="*/ 472337 w 1173"/>
              <a:gd name="T27" fmla="*/ 258424 h 1472"/>
              <a:gd name="T28" fmla="*/ 510720 w 1173"/>
              <a:gd name="T29" fmla="*/ 242556 h 14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73" h="1472">
                <a:moveTo>
                  <a:pt x="1131" y="535"/>
                </a:moveTo>
                <a:lnTo>
                  <a:pt x="1095" y="47"/>
                </a:lnTo>
                <a:cubicBezTo>
                  <a:pt x="1090" y="47"/>
                  <a:pt x="1081" y="49"/>
                  <a:pt x="1067" y="54"/>
                </a:cubicBezTo>
                <a:cubicBezTo>
                  <a:pt x="1043" y="64"/>
                  <a:pt x="1022" y="68"/>
                  <a:pt x="1003" y="68"/>
                </a:cubicBezTo>
                <a:cubicBezTo>
                  <a:pt x="975" y="68"/>
                  <a:pt x="947" y="64"/>
                  <a:pt x="919" y="54"/>
                </a:cubicBezTo>
                <a:cubicBezTo>
                  <a:pt x="810" y="17"/>
                  <a:pt x="714" y="0"/>
                  <a:pt x="629" y="5"/>
                </a:cubicBezTo>
                <a:cubicBezTo>
                  <a:pt x="214" y="24"/>
                  <a:pt x="5" y="278"/>
                  <a:pt x="0" y="768"/>
                </a:cubicBezTo>
                <a:cubicBezTo>
                  <a:pt x="5" y="1225"/>
                  <a:pt x="219" y="1458"/>
                  <a:pt x="643" y="1467"/>
                </a:cubicBezTo>
                <a:cubicBezTo>
                  <a:pt x="912" y="1472"/>
                  <a:pt x="1088" y="1345"/>
                  <a:pt x="1173" y="1086"/>
                </a:cubicBezTo>
                <a:lnTo>
                  <a:pt x="1088" y="1036"/>
                </a:lnTo>
                <a:cubicBezTo>
                  <a:pt x="999" y="1258"/>
                  <a:pt x="867" y="1369"/>
                  <a:pt x="692" y="1369"/>
                </a:cubicBezTo>
                <a:cubicBezTo>
                  <a:pt x="424" y="1359"/>
                  <a:pt x="290" y="1145"/>
                  <a:pt x="290" y="725"/>
                </a:cubicBezTo>
                <a:cubicBezTo>
                  <a:pt x="290" y="316"/>
                  <a:pt x="408" y="108"/>
                  <a:pt x="643" y="104"/>
                </a:cubicBezTo>
                <a:cubicBezTo>
                  <a:pt x="827" y="94"/>
                  <a:pt x="961" y="250"/>
                  <a:pt x="1046" y="570"/>
                </a:cubicBezTo>
                <a:lnTo>
                  <a:pt x="1131" y="5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" name="Freeform 7"/>
          <p:cNvSpPr>
            <a:spLocks noEditPoints="1"/>
          </p:cNvSpPr>
          <p:nvPr/>
        </p:nvSpPr>
        <p:spPr bwMode="auto">
          <a:xfrm>
            <a:off x="755650" y="593550"/>
            <a:ext cx="990600" cy="201613"/>
          </a:xfrm>
          <a:custGeom>
            <a:avLst/>
            <a:gdLst>
              <a:gd name="T0" fmla="*/ 22141 w 2195"/>
              <a:gd name="T1" fmla="*/ 126007 h 445"/>
              <a:gd name="T2" fmla="*/ 113870 w 2195"/>
              <a:gd name="T3" fmla="*/ 125101 h 445"/>
              <a:gd name="T4" fmla="*/ 68684 w 2195"/>
              <a:gd name="T5" fmla="*/ 200795 h 445"/>
              <a:gd name="T6" fmla="*/ 70491 w 2195"/>
              <a:gd name="T7" fmla="*/ 47593 h 445"/>
              <a:gd name="T8" fmla="*/ 68684 w 2195"/>
              <a:gd name="T9" fmla="*/ 200795 h 445"/>
              <a:gd name="T10" fmla="*/ 300490 w 2195"/>
              <a:gd name="T11" fmla="*/ 196716 h 445"/>
              <a:gd name="T12" fmla="*/ 279253 w 2195"/>
              <a:gd name="T13" fmla="*/ 106064 h 445"/>
              <a:gd name="T14" fmla="*/ 201532 w 2195"/>
              <a:gd name="T15" fmla="*/ 106970 h 445"/>
              <a:gd name="T16" fmla="*/ 180746 w 2195"/>
              <a:gd name="T17" fmla="*/ 197623 h 445"/>
              <a:gd name="T18" fmla="*/ 201532 w 2195"/>
              <a:gd name="T19" fmla="*/ 50312 h 445"/>
              <a:gd name="T20" fmla="*/ 249881 w 2195"/>
              <a:gd name="T21" fmla="*/ 46233 h 445"/>
              <a:gd name="T22" fmla="*/ 405323 w 2195"/>
              <a:gd name="T23" fmla="*/ 184478 h 445"/>
              <a:gd name="T24" fmla="*/ 387248 w 2195"/>
              <a:gd name="T25" fmla="*/ 199889 h 445"/>
              <a:gd name="T26" fmla="*/ 356973 w 2195"/>
              <a:gd name="T27" fmla="*/ 68443 h 445"/>
              <a:gd name="T28" fmla="*/ 336640 w 2195"/>
              <a:gd name="T29" fmla="*/ 50312 h 445"/>
              <a:gd name="T30" fmla="*/ 356973 w 2195"/>
              <a:gd name="T31" fmla="*/ 10878 h 445"/>
              <a:gd name="T32" fmla="*/ 378211 w 2195"/>
              <a:gd name="T33" fmla="*/ 50312 h 445"/>
              <a:gd name="T34" fmla="*/ 405323 w 2195"/>
              <a:gd name="T35" fmla="*/ 68443 h 445"/>
              <a:gd name="T36" fmla="*/ 378211 w 2195"/>
              <a:gd name="T37" fmla="*/ 167707 h 445"/>
              <a:gd name="T38" fmla="*/ 405323 w 2195"/>
              <a:gd name="T39" fmla="*/ 184478 h 445"/>
              <a:gd name="T40" fmla="*/ 548564 w 2195"/>
              <a:gd name="T41" fmla="*/ 112862 h 445"/>
              <a:gd name="T42" fmla="*/ 460902 w 2195"/>
              <a:gd name="T43" fmla="*/ 112862 h 445"/>
              <a:gd name="T44" fmla="*/ 570706 w 2195"/>
              <a:gd name="T45" fmla="*/ 157282 h 445"/>
              <a:gd name="T46" fmla="*/ 436502 w 2195"/>
              <a:gd name="T47" fmla="*/ 126007 h 445"/>
              <a:gd name="T48" fmla="*/ 571609 w 2195"/>
              <a:gd name="T49" fmla="*/ 126007 h 445"/>
              <a:gd name="T50" fmla="*/ 459999 w 2195"/>
              <a:gd name="T51" fmla="*/ 130993 h 445"/>
              <a:gd name="T52" fmla="*/ 548564 w 2195"/>
              <a:gd name="T53" fmla="*/ 151390 h 445"/>
              <a:gd name="T54" fmla="*/ 734733 w 2195"/>
              <a:gd name="T55" fmla="*/ 196716 h 445"/>
              <a:gd name="T56" fmla="*/ 713947 w 2195"/>
              <a:gd name="T57" fmla="*/ 106064 h 445"/>
              <a:gd name="T58" fmla="*/ 636226 w 2195"/>
              <a:gd name="T59" fmla="*/ 106970 h 445"/>
              <a:gd name="T60" fmla="*/ 614988 w 2195"/>
              <a:gd name="T61" fmla="*/ 197623 h 445"/>
              <a:gd name="T62" fmla="*/ 636226 w 2195"/>
              <a:gd name="T63" fmla="*/ 50312 h 445"/>
              <a:gd name="T64" fmla="*/ 684576 w 2195"/>
              <a:gd name="T65" fmla="*/ 46233 h 445"/>
              <a:gd name="T66" fmla="*/ 840017 w 2195"/>
              <a:gd name="T67" fmla="*/ 184478 h 445"/>
              <a:gd name="T68" fmla="*/ 821491 w 2195"/>
              <a:gd name="T69" fmla="*/ 199889 h 445"/>
              <a:gd name="T70" fmla="*/ 791668 w 2195"/>
              <a:gd name="T71" fmla="*/ 68443 h 445"/>
              <a:gd name="T72" fmla="*/ 771334 w 2195"/>
              <a:gd name="T73" fmla="*/ 50312 h 445"/>
              <a:gd name="T74" fmla="*/ 791668 w 2195"/>
              <a:gd name="T75" fmla="*/ 10878 h 445"/>
              <a:gd name="T76" fmla="*/ 812454 w 2195"/>
              <a:gd name="T77" fmla="*/ 50312 h 445"/>
              <a:gd name="T78" fmla="*/ 840017 w 2195"/>
              <a:gd name="T79" fmla="*/ 68443 h 445"/>
              <a:gd name="T80" fmla="*/ 812454 w 2195"/>
              <a:gd name="T81" fmla="*/ 167707 h 445"/>
              <a:gd name="T82" fmla="*/ 840017 w 2195"/>
              <a:gd name="T83" fmla="*/ 184478 h 445"/>
              <a:gd name="T84" fmla="*/ 985066 w 2195"/>
              <a:gd name="T85" fmla="*/ 85667 h 445"/>
              <a:gd name="T86" fmla="*/ 875263 w 2195"/>
              <a:gd name="T87" fmla="*/ 87933 h 445"/>
              <a:gd name="T88" fmla="*/ 968799 w 2195"/>
              <a:gd name="T89" fmla="*/ 159549 h 445"/>
              <a:gd name="T90" fmla="*/ 890174 w 2195"/>
              <a:gd name="T91" fmla="*/ 151390 h 445"/>
              <a:gd name="T92" fmla="*/ 931746 w 2195"/>
              <a:gd name="T93" fmla="*/ 200795 h 445"/>
              <a:gd name="T94" fmla="*/ 937620 w 2195"/>
              <a:gd name="T95" fmla="*/ 114222 h 445"/>
              <a:gd name="T96" fmla="*/ 929487 w 2195"/>
              <a:gd name="T97" fmla="*/ 65723 h 44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195" h="445">
                <a:moveTo>
                  <a:pt x="154" y="142"/>
                </a:moveTo>
                <a:cubicBezTo>
                  <a:pt x="86" y="144"/>
                  <a:pt x="51" y="189"/>
                  <a:pt x="49" y="278"/>
                </a:cubicBezTo>
                <a:cubicBezTo>
                  <a:pt x="51" y="361"/>
                  <a:pt x="86" y="405"/>
                  <a:pt x="154" y="407"/>
                </a:cubicBezTo>
                <a:cubicBezTo>
                  <a:pt x="218" y="405"/>
                  <a:pt x="251" y="361"/>
                  <a:pt x="252" y="276"/>
                </a:cubicBezTo>
                <a:cubicBezTo>
                  <a:pt x="248" y="193"/>
                  <a:pt x="215" y="148"/>
                  <a:pt x="154" y="142"/>
                </a:cubicBezTo>
                <a:close/>
                <a:moveTo>
                  <a:pt x="152" y="443"/>
                </a:moveTo>
                <a:cubicBezTo>
                  <a:pt x="55" y="437"/>
                  <a:pt x="5" y="383"/>
                  <a:pt x="0" y="280"/>
                </a:cubicBezTo>
                <a:cubicBezTo>
                  <a:pt x="3" y="166"/>
                  <a:pt x="55" y="107"/>
                  <a:pt x="156" y="105"/>
                </a:cubicBezTo>
                <a:cubicBezTo>
                  <a:pt x="250" y="109"/>
                  <a:pt x="299" y="165"/>
                  <a:pt x="303" y="274"/>
                </a:cubicBezTo>
                <a:cubicBezTo>
                  <a:pt x="302" y="385"/>
                  <a:pt x="251" y="442"/>
                  <a:pt x="152" y="443"/>
                </a:cubicBezTo>
                <a:close/>
                <a:moveTo>
                  <a:pt x="665" y="227"/>
                </a:moveTo>
                <a:lnTo>
                  <a:pt x="665" y="434"/>
                </a:lnTo>
                <a:lnTo>
                  <a:pt x="618" y="434"/>
                </a:lnTo>
                <a:lnTo>
                  <a:pt x="618" y="234"/>
                </a:lnTo>
                <a:cubicBezTo>
                  <a:pt x="616" y="174"/>
                  <a:pt x="591" y="144"/>
                  <a:pt x="542" y="142"/>
                </a:cubicBezTo>
                <a:cubicBezTo>
                  <a:pt x="484" y="150"/>
                  <a:pt x="452" y="181"/>
                  <a:pt x="446" y="236"/>
                </a:cubicBezTo>
                <a:lnTo>
                  <a:pt x="446" y="434"/>
                </a:lnTo>
                <a:lnTo>
                  <a:pt x="400" y="436"/>
                </a:lnTo>
                <a:lnTo>
                  <a:pt x="400" y="111"/>
                </a:lnTo>
                <a:lnTo>
                  <a:pt x="446" y="111"/>
                </a:lnTo>
                <a:lnTo>
                  <a:pt x="446" y="160"/>
                </a:lnTo>
                <a:cubicBezTo>
                  <a:pt x="472" y="123"/>
                  <a:pt x="507" y="104"/>
                  <a:pt x="553" y="102"/>
                </a:cubicBezTo>
                <a:cubicBezTo>
                  <a:pt x="628" y="102"/>
                  <a:pt x="665" y="144"/>
                  <a:pt x="665" y="227"/>
                </a:cubicBezTo>
                <a:close/>
                <a:moveTo>
                  <a:pt x="897" y="407"/>
                </a:moveTo>
                <a:lnTo>
                  <a:pt x="906" y="432"/>
                </a:lnTo>
                <a:cubicBezTo>
                  <a:pt x="891" y="438"/>
                  <a:pt x="875" y="441"/>
                  <a:pt x="857" y="441"/>
                </a:cubicBezTo>
                <a:cubicBezTo>
                  <a:pt x="811" y="442"/>
                  <a:pt x="788" y="419"/>
                  <a:pt x="790" y="370"/>
                </a:cubicBezTo>
                <a:lnTo>
                  <a:pt x="790" y="151"/>
                </a:lnTo>
                <a:lnTo>
                  <a:pt x="745" y="151"/>
                </a:lnTo>
                <a:lnTo>
                  <a:pt x="745" y="111"/>
                </a:lnTo>
                <a:lnTo>
                  <a:pt x="790" y="111"/>
                </a:lnTo>
                <a:lnTo>
                  <a:pt x="790" y="24"/>
                </a:lnTo>
                <a:lnTo>
                  <a:pt x="837" y="0"/>
                </a:lnTo>
                <a:lnTo>
                  <a:pt x="837" y="111"/>
                </a:lnTo>
                <a:lnTo>
                  <a:pt x="897" y="111"/>
                </a:lnTo>
                <a:lnTo>
                  <a:pt x="897" y="151"/>
                </a:lnTo>
                <a:lnTo>
                  <a:pt x="837" y="151"/>
                </a:lnTo>
                <a:lnTo>
                  <a:pt x="837" y="370"/>
                </a:lnTo>
                <a:cubicBezTo>
                  <a:pt x="835" y="398"/>
                  <a:pt x="847" y="411"/>
                  <a:pt x="872" y="410"/>
                </a:cubicBezTo>
                <a:cubicBezTo>
                  <a:pt x="881" y="410"/>
                  <a:pt x="890" y="409"/>
                  <a:pt x="897" y="407"/>
                </a:cubicBezTo>
                <a:close/>
                <a:moveTo>
                  <a:pt x="1020" y="249"/>
                </a:moveTo>
                <a:lnTo>
                  <a:pt x="1214" y="249"/>
                </a:lnTo>
                <a:cubicBezTo>
                  <a:pt x="1211" y="184"/>
                  <a:pt x="1179" y="150"/>
                  <a:pt x="1118" y="147"/>
                </a:cubicBezTo>
                <a:cubicBezTo>
                  <a:pt x="1057" y="153"/>
                  <a:pt x="1024" y="187"/>
                  <a:pt x="1020" y="249"/>
                </a:cubicBezTo>
                <a:close/>
                <a:moveTo>
                  <a:pt x="1214" y="334"/>
                </a:moveTo>
                <a:lnTo>
                  <a:pt x="1263" y="347"/>
                </a:lnTo>
                <a:cubicBezTo>
                  <a:pt x="1245" y="413"/>
                  <a:pt x="1198" y="445"/>
                  <a:pt x="1120" y="443"/>
                </a:cubicBezTo>
                <a:cubicBezTo>
                  <a:pt x="1021" y="439"/>
                  <a:pt x="969" y="384"/>
                  <a:pt x="966" y="278"/>
                </a:cubicBezTo>
                <a:cubicBezTo>
                  <a:pt x="971" y="167"/>
                  <a:pt x="1021" y="109"/>
                  <a:pt x="1118" y="105"/>
                </a:cubicBezTo>
                <a:cubicBezTo>
                  <a:pt x="1213" y="107"/>
                  <a:pt x="1262" y="165"/>
                  <a:pt x="1265" y="278"/>
                </a:cubicBezTo>
                <a:cubicBezTo>
                  <a:pt x="1265" y="284"/>
                  <a:pt x="1265" y="288"/>
                  <a:pt x="1265" y="289"/>
                </a:cubicBezTo>
                <a:lnTo>
                  <a:pt x="1018" y="289"/>
                </a:lnTo>
                <a:cubicBezTo>
                  <a:pt x="1021" y="362"/>
                  <a:pt x="1054" y="401"/>
                  <a:pt x="1118" y="405"/>
                </a:cubicBezTo>
                <a:cubicBezTo>
                  <a:pt x="1169" y="405"/>
                  <a:pt x="1200" y="382"/>
                  <a:pt x="1214" y="334"/>
                </a:cubicBezTo>
                <a:close/>
                <a:moveTo>
                  <a:pt x="1626" y="227"/>
                </a:moveTo>
                <a:lnTo>
                  <a:pt x="1626" y="434"/>
                </a:lnTo>
                <a:lnTo>
                  <a:pt x="1580" y="434"/>
                </a:lnTo>
                <a:lnTo>
                  <a:pt x="1580" y="234"/>
                </a:lnTo>
                <a:cubicBezTo>
                  <a:pt x="1578" y="174"/>
                  <a:pt x="1553" y="144"/>
                  <a:pt x="1504" y="142"/>
                </a:cubicBezTo>
                <a:cubicBezTo>
                  <a:pt x="1446" y="150"/>
                  <a:pt x="1414" y="181"/>
                  <a:pt x="1408" y="236"/>
                </a:cubicBezTo>
                <a:lnTo>
                  <a:pt x="1408" y="434"/>
                </a:lnTo>
                <a:lnTo>
                  <a:pt x="1361" y="436"/>
                </a:lnTo>
                <a:lnTo>
                  <a:pt x="1361" y="111"/>
                </a:lnTo>
                <a:lnTo>
                  <a:pt x="1408" y="111"/>
                </a:lnTo>
                <a:lnTo>
                  <a:pt x="1408" y="160"/>
                </a:lnTo>
                <a:cubicBezTo>
                  <a:pt x="1433" y="123"/>
                  <a:pt x="1469" y="104"/>
                  <a:pt x="1515" y="102"/>
                </a:cubicBezTo>
                <a:cubicBezTo>
                  <a:pt x="1589" y="102"/>
                  <a:pt x="1626" y="144"/>
                  <a:pt x="1626" y="227"/>
                </a:cubicBezTo>
                <a:close/>
                <a:moveTo>
                  <a:pt x="1859" y="407"/>
                </a:moveTo>
                <a:lnTo>
                  <a:pt x="1868" y="432"/>
                </a:lnTo>
                <a:cubicBezTo>
                  <a:pt x="1853" y="438"/>
                  <a:pt x="1836" y="441"/>
                  <a:pt x="1818" y="441"/>
                </a:cubicBezTo>
                <a:cubicBezTo>
                  <a:pt x="1772" y="442"/>
                  <a:pt x="1750" y="419"/>
                  <a:pt x="1752" y="370"/>
                </a:cubicBezTo>
                <a:lnTo>
                  <a:pt x="1752" y="151"/>
                </a:lnTo>
                <a:lnTo>
                  <a:pt x="1707" y="151"/>
                </a:lnTo>
                <a:lnTo>
                  <a:pt x="1707" y="111"/>
                </a:lnTo>
                <a:lnTo>
                  <a:pt x="1752" y="111"/>
                </a:lnTo>
                <a:lnTo>
                  <a:pt x="1752" y="24"/>
                </a:lnTo>
                <a:lnTo>
                  <a:pt x="1798" y="0"/>
                </a:lnTo>
                <a:lnTo>
                  <a:pt x="1798" y="111"/>
                </a:lnTo>
                <a:lnTo>
                  <a:pt x="1859" y="111"/>
                </a:lnTo>
                <a:lnTo>
                  <a:pt x="1859" y="151"/>
                </a:lnTo>
                <a:lnTo>
                  <a:pt x="1798" y="151"/>
                </a:lnTo>
                <a:lnTo>
                  <a:pt x="1798" y="370"/>
                </a:lnTo>
                <a:cubicBezTo>
                  <a:pt x="1797" y="398"/>
                  <a:pt x="1809" y="411"/>
                  <a:pt x="1834" y="410"/>
                </a:cubicBezTo>
                <a:cubicBezTo>
                  <a:pt x="1843" y="410"/>
                  <a:pt x="1851" y="409"/>
                  <a:pt x="1859" y="407"/>
                </a:cubicBezTo>
                <a:close/>
                <a:moveTo>
                  <a:pt x="2131" y="203"/>
                </a:moveTo>
                <a:lnTo>
                  <a:pt x="2180" y="189"/>
                </a:lnTo>
                <a:cubicBezTo>
                  <a:pt x="2167" y="133"/>
                  <a:pt x="2125" y="104"/>
                  <a:pt x="2055" y="102"/>
                </a:cubicBezTo>
                <a:cubicBezTo>
                  <a:pt x="1982" y="105"/>
                  <a:pt x="1943" y="136"/>
                  <a:pt x="1937" y="194"/>
                </a:cubicBezTo>
                <a:cubicBezTo>
                  <a:pt x="1934" y="249"/>
                  <a:pt x="1976" y="281"/>
                  <a:pt x="2062" y="292"/>
                </a:cubicBezTo>
                <a:cubicBezTo>
                  <a:pt x="2118" y="302"/>
                  <a:pt x="2146" y="322"/>
                  <a:pt x="2144" y="352"/>
                </a:cubicBezTo>
                <a:cubicBezTo>
                  <a:pt x="2143" y="387"/>
                  <a:pt x="2115" y="406"/>
                  <a:pt x="2062" y="407"/>
                </a:cubicBezTo>
                <a:cubicBezTo>
                  <a:pt x="2013" y="409"/>
                  <a:pt x="1982" y="384"/>
                  <a:pt x="1970" y="334"/>
                </a:cubicBezTo>
                <a:lnTo>
                  <a:pt x="1924" y="347"/>
                </a:lnTo>
                <a:cubicBezTo>
                  <a:pt x="1941" y="413"/>
                  <a:pt x="1988" y="445"/>
                  <a:pt x="2062" y="443"/>
                </a:cubicBezTo>
                <a:cubicBezTo>
                  <a:pt x="2148" y="442"/>
                  <a:pt x="2192" y="410"/>
                  <a:pt x="2193" y="350"/>
                </a:cubicBezTo>
                <a:cubicBezTo>
                  <a:pt x="2195" y="298"/>
                  <a:pt x="2155" y="265"/>
                  <a:pt x="2075" y="252"/>
                </a:cubicBezTo>
                <a:cubicBezTo>
                  <a:pt x="2014" y="241"/>
                  <a:pt x="1985" y="222"/>
                  <a:pt x="1986" y="194"/>
                </a:cubicBezTo>
                <a:cubicBezTo>
                  <a:pt x="1990" y="162"/>
                  <a:pt x="2014" y="146"/>
                  <a:pt x="2057" y="145"/>
                </a:cubicBezTo>
                <a:cubicBezTo>
                  <a:pt x="2097" y="145"/>
                  <a:pt x="2122" y="164"/>
                  <a:pt x="2131" y="2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5" name="Freeform 8"/>
          <p:cNvSpPr>
            <a:spLocks noEditPoints="1"/>
          </p:cNvSpPr>
          <p:nvPr/>
        </p:nvSpPr>
        <p:spPr bwMode="auto">
          <a:xfrm>
            <a:off x="768985" y="121745"/>
            <a:ext cx="952500" cy="447675"/>
          </a:xfrm>
          <a:custGeom>
            <a:avLst/>
            <a:gdLst>
              <a:gd name="T0" fmla="*/ 345008 w 2109"/>
              <a:gd name="T1" fmla="*/ 0 h 986"/>
              <a:gd name="T2" fmla="*/ 305269 w 2109"/>
              <a:gd name="T3" fmla="*/ 447253 h 986"/>
              <a:gd name="T4" fmla="*/ 37933 w 2109"/>
              <a:gd name="T5" fmla="*/ 409150 h 986"/>
              <a:gd name="T6" fmla="*/ 0 w 2109"/>
              <a:gd name="T7" fmla="*/ 447253 h 986"/>
              <a:gd name="T8" fmla="*/ 37933 w 2109"/>
              <a:gd name="T9" fmla="*/ 36288 h 986"/>
              <a:gd name="T10" fmla="*/ 305269 w 2109"/>
              <a:gd name="T11" fmla="*/ 126555 h 986"/>
              <a:gd name="T12" fmla="*/ 37933 w 2109"/>
              <a:gd name="T13" fmla="*/ 36288 h 986"/>
              <a:gd name="T14" fmla="*/ 37933 w 2109"/>
              <a:gd name="T15" fmla="*/ 376944 h 986"/>
              <a:gd name="T16" fmla="*/ 305269 w 2109"/>
              <a:gd name="T17" fmla="*/ 284863 h 986"/>
              <a:gd name="T18" fmla="*/ 37933 w 2109"/>
              <a:gd name="T19" fmla="*/ 160576 h 986"/>
              <a:gd name="T20" fmla="*/ 305269 w 2109"/>
              <a:gd name="T21" fmla="*/ 252657 h 986"/>
              <a:gd name="T22" fmla="*/ 37933 w 2109"/>
              <a:gd name="T23" fmla="*/ 160576 h 986"/>
              <a:gd name="T24" fmla="*/ 912645 w 2109"/>
              <a:gd name="T25" fmla="*/ 250843 h 986"/>
              <a:gd name="T26" fmla="*/ 808781 w 2109"/>
              <a:gd name="T27" fmla="*/ 314801 h 986"/>
              <a:gd name="T28" fmla="*/ 926644 w 2109"/>
              <a:gd name="T29" fmla="*/ 415047 h 986"/>
              <a:gd name="T30" fmla="*/ 731109 w 2109"/>
              <a:gd name="T31" fmla="*/ 371048 h 986"/>
              <a:gd name="T32" fmla="*/ 605118 w 2109"/>
              <a:gd name="T33" fmla="*/ 441356 h 986"/>
              <a:gd name="T34" fmla="*/ 658856 w 2109"/>
              <a:gd name="T35" fmla="*/ 403253 h 986"/>
              <a:gd name="T36" fmla="*/ 694983 w 2109"/>
              <a:gd name="T37" fmla="*/ 202761 h 986"/>
              <a:gd name="T38" fmla="*/ 477321 w 2109"/>
              <a:gd name="T39" fmla="*/ 170555 h 986"/>
              <a:gd name="T40" fmla="*/ 834973 w 2109"/>
              <a:gd name="T41" fmla="*/ 118391 h 986"/>
              <a:gd name="T42" fmla="*/ 537381 w 2109"/>
              <a:gd name="T43" fmla="*/ 86185 h 986"/>
              <a:gd name="T44" fmla="*/ 834973 w 2109"/>
              <a:gd name="T45" fmla="*/ 34020 h 986"/>
              <a:gd name="T46" fmla="*/ 529253 w 2109"/>
              <a:gd name="T47" fmla="*/ 2268 h 986"/>
              <a:gd name="T48" fmla="*/ 872454 w 2109"/>
              <a:gd name="T49" fmla="*/ 170555 h 986"/>
              <a:gd name="T50" fmla="*/ 948771 w 2109"/>
              <a:gd name="T51" fmla="*/ 202761 h 986"/>
              <a:gd name="T52" fmla="*/ 731109 w 2109"/>
              <a:gd name="T53" fmla="*/ 218637 h 986"/>
              <a:gd name="T54" fmla="*/ 886453 w 2109"/>
              <a:gd name="T55" fmla="*/ 218637 h 986"/>
              <a:gd name="T56" fmla="*/ 675113 w 2109"/>
              <a:gd name="T57" fmla="*/ 293028 h 986"/>
              <a:gd name="T58" fmla="*/ 485449 w 2109"/>
              <a:gd name="T59" fmla="*/ 403253 h 986"/>
              <a:gd name="T60" fmla="*/ 537381 w 2109"/>
              <a:gd name="T61" fmla="*/ 214554 h 986"/>
              <a:gd name="T62" fmla="*/ 631310 w 2109"/>
              <a:gd name="T63" fmla="*/ 276698 h 986"/>
              <a:gd name="T64" fmla="*/ 549122 w 2109"/>
              <a:gd name="T65" fmla="*/ 266719 h 986"/>
              <a:gd name="T66" fmla="*/ 537381 w 2109"/>
              <a:gd name="T67" fmla="*/ 214554 h 98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109" h="986">
                <a:moveTo>
                  <a:pt x="0" y="0"/>
                </a:moveTo>
                <a:lnTo>
                  <a:pt x="764" y="0"/>
                </a:lnTo>
                <a:lnTo>
                  <a:pt x="764" y="986"/>
                </a:lnTo>
                <a:lnTo>
                  <a:pt x="676" y="986"/>
                </a:lnTo>
                <a:lnTo>
                  <a:pt x="676" y="902"/>
                </a:lnTo>
                <a:lnTo>
                  <a:pt x="84" y="902"/>
                </a:lnTo>
                <a:lnTo>
                  <a:pt x="84" y="986"/>
                </a:lnTo>
                <a:lnTo>
                  <a:pt x="0" y="986"/>
                </a:lnTo>
                <a:lnTo>
                  <a:pt x="0" y="0"/>
                </a:lnTo>
                <a:close/>
                <a:moveTo>
                  <a:pt x="84" y="80"/>
                </a:moveTo>
                <a:lnTo>
                  <a:pt x="84" y="279"/>
                </a:lnTo>
                <a:lnTo>
                  <a:pt x="676" y="279"/>
                </a:lnTo>
                <a:lnTo>
                  <a:pt x="676" y="80"/>
                </a:lnTo>
                <a:lnTo>
                  <a:pt x="84" y="80"/>
                </a:lnTo>
                <a:close/>
                <a:moveTo>
                  <a:pt x="84" y="628"/>
                </a:moveTo>
                <a:lnTo>
                  <a:pt x="84" y="831"/>
                </a:lnTo>
                <a:lnTo>
                  <a:pt x="676" y="831"/>
                </a:lnTo>
                <a:lnTo>
                  <a:pt x="676" y="628"/>
                </a:lnTo>
                <a:lnTo>
                  <a:pt x="84" y="628"/>
                </a:lnTo>
                <a:close/>
                <a:moveTo>
                  <a:pt x="84" y="354"/>
                </a:moveTo>
                <a:lnTo>
                  <a:pt x="84" y="557"/>
                </a:lnTo>
                <a:lnTo>
                  <a:pt x="676" y="557"/>
                </a:lnTo>
                <a:lnTo>
                  <a:pt x="676" y="354"/>
                </a:lnTo>
                <a:lnTo>
                  <a:pt x="84" y="354"/>
                </a:lnTo>
                <a:close/>
                <a:moveTo>
                  <a:pt x="1963" y="482"/>
                </a:moveTo>
                <a:lnTo>
                  <a:pt x="2021" y="553"/>
                </a:lnTo>
                <a:cubicBezTo>
                  <a:pt x="2000" y="568"/>
                  <a:pt x="1958" y="594"/>
                  <a:pt x="1893" y="632"/>
                </a:cubicBezTo>
                <a:cubicBezTo>
                  <a:pt x="1849" y="659"/>
                  <a:pt x="1815" y="679"/>
                  <a:pt x="1791" y="694"/>
                </a:cubicBezTo>
                <a:cubicBezTo>
                  <a:pt x="1859" y="753"/>
                  <a:pt x="1965" y="800"/>
                  <a:pt x="2109" y="836"/>
                </a:cubicBezTo>
                <a:cubicBezTo>
                  <a:pt x="2089" y="856"/>
                  <a:pt x="2070" y="883"/>
                  <a:pt x="2052" y="915"/>
                </a:cubicBezTo>
                <a:cubicBezTo>
                  <a:pt x="1849" y="856"/>
                  <a:pt x="1704" y="756"/>
                  <a:pt x="1619" y="615"/>
                </a:cubicBezTo>
                <a:lnTo>
                  <a:pt x="1619" y="818"/>
                </a:lnTo>
                <a:cubicBezTo>
                  <a:pt x="1624" y="924"/>
                  <a:pt x="1573" y="976"/>
                  <a:pt x="1464" y="973"/>
                </a:cubicBezTo>
                <a:cubicBezTo>
                  <a:pt x="1423" y="973"/>
                  <a:pt x="1381" y="973"/>
                  <a:pt x="1340" y="973"/>
                </a:cubicBezTo>
                <a:cubicBezTo>
                  <a:pt x="1337" y="937"/>
                  <a:pt x="1331" y="908"/>
                  <a:pt x="1322" y="884"/>
                </a:cubicBezTo>
                <a:cubicBezTo>
                  <a:pt x="1358" y="887"/>
                  <a:pt x="1403" y="889"/>
                  <a:pt x="1459" y="889"/>
                </a:cubicBezTo>
                <a:cubicBezTo>
                  <a:pt x="1515" y="892"/>
                  <a:pt x="1542" y="867"/>
                  <a:pt x="1539" y="814"/>
                </a:cubicBezTo>
                <a:lnTo>
                  <a:pt x="1539" y="447"/>
                </a:lnTo>
                <a:lnTo>
                  <a:pt x="1057" y="447"/>
                </a:lnTo>
                <a:lnTo>
                  <a:pt x="1057" y="376"/>
                </a:lnTo>
                <a:lnTo>
                  <a:pt x="1849" y="376"/>
                </a:lnTo>
                <a:lnTo>
                  <a:pt x="1849" y="261"/>
                </a:lnTo>
                <a:lnTo>
                  <a:pt x="1190" y="261"/>
                </a:lnTo>
                <a:lnTo>
                  <a:pt x="1190" y="190"/>
                </a:lnTo>
                <a:lnTo>
                  <a:pt x="1849" y="190"/>
                </a:lnTo>
                <a:lnTo>
                  <a:pt x="1849" y="75"/>
                </a:lnTo>
                <a:lnTo>
                  <a:pt x="1172" y="75"/>
                </a:lnTo>
                <a:lnTo>
                  <a:pt x="1172" y="5"/>
                </a:lnTo>
                <a:lnTo>
                  <a:pt x="1932" y="5"/>
                </a:lnTo>
                <a:lnTo>
                  <a:pt x="1932" y="376"/>
                </a:lnTo>
                <a:lnTo>
                  <a:pt x="2101" y="376"/>
                </a:lnTo>
                <a:lnTo>
                  <a:pt x="2101" y="447"/>
                </a:lnTo>
                <a:lnTo>
                  <a:pt x="1619" y="447"/>
                </a:lnTo>
                <a:lnTo>
                  <a:pt x="1619" y="482"/>
                </a:lnTo>
                <a:cubicBezTo>
                  <a:pt x="1654" y="544"/>
                  <a:pt x="1692" y="597"/>
                  <a:pt x="1733" y="641"/>
                </a:cubicBezTo>
                <a:cubicBezTo>
                  <a:pt x="1822" y="582"/>
                  <a:pt x="1899" y="529"/>
                  <a:pt x="1963" y="482"/>
                </a:cubicBezTo>
                <a:close/>
                <a:moveTo>
                  <a:pt x="1044" y="814"/>
                </a:moveTo>
                <a:cubicBezTo>
                  <a:pt x="1168" y="772"/>
                  <a:pt x="1318" y="716"/>
                  <a:pt x="1495" y="646"/>
                </a:cubicBezTo>
                <a:cubicBezTo>
                  <a:pt x="1501" y="672"/>
                  <a:pt x="1507" y="699"/>
                  <a:pt x="1513" y="725"/>
                </a:cubicBezTo>
                <a:cubicBezTo>
                  <a:pt x="1351" y="784"/>
                  <a:pt x="1205" y="839"/>
                  <a:pt x="1075" y="889"/>
                </a:cubicBezTo>
                <a:lnTo>
                  <a:pt x="1044" y="814"/>
                </a:lnTo>
                <a:close/>
                <a:moveTo>
                  <a:pt x="1190" y="473"/>
                </a:moveTo>
                <a:cubicBezTo>
                  <a:pt x="1202" y="482"/>
                  <a:pt x="1218" y="492"/>
                  <a:pt x="1238" y="504"/>
                </a:cubicBezTo>
                <a:cubicBezTo>
                  <a:pt x="1303" y="545"/>
                  <a:pt x="1356" y="581"/>
                  <a:pt x="1398" y="610"/>
                </a:cubicBezTo>
                <a:lnTo>
                  <a:pt x="1349" y="681"/>
                </a:lnTo>
                <a:cubicBezTo>
                  <a:pt x="1317" y="658"/>
                  <a:pt x="1272" y="627"/>
                  <a:pt x="1216" y="588"/>
                </a:cubicBezTo>
                <a:cubicBezTo>
                  <a:pt x="1184" y="565"/>
                  <a:pt x="1159" y="547"/>
                  <a:pt x="1141" y="535"/>
                </a:cubicBezTo>
                <a:lnTo>
                  <a:pt x="1190" y="4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01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登录系统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3141" y="868680"/>
            <a:ext cx="47732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登录网址： </a:t>
            </a:r>
            <a:r>
              <a:rPr lang="en-US" altLang="zh-CN" sz="2000" b="1" dirty="0" err="1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tmucmc</a:t>
            </a:r>
            <a:r>
              <a:rPr lang="en-US" altLang="zh-CN" sz="2000" b="1" u="sng" dirty="0" err="1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.co.cnki.net</a:t>
            </a:r>
            <a:endParaRPr lang="en-US" altLang="zh-CN" sz="2000" b="1" u="sng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35" y="1452245"/>
            <a:ext cx="9295130" cy="51130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6" name="Straight Connector 60"/>
          <p:cNvCxnSpPr/>
          <p:nvPr/>
        </p:nvCxnSpPr>
        <p:spPr>
          <a:xfrm>
            <a:off x="9249570" y="2969362"/>
            <a:ext cx="468003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9792970" y="2767965"/>
            <a:ext cx="19913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输入用户名、密码、验证码，选择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教师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角色，点击登录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系统。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782820" y="868680"/>
            <a:ext cx="3310255" cy="369570"/>
            <a:chOff x="6843" y="1368"/>
            <a:chExt cx="5213" cy="582"/>
          </a:xfrm>
        </p:grpSpPr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6843" y="1383"/>
              <a:ext cx="560" cy="502"/>
            </a:xfrm>
            <a:custGeom>
              <a:avLst/>
              <a:gdLst>
                <a:gd name="T0" fmla="*/ 24 w 161"/>
                <a:gd name="T1" fmla="*/ 91 h 144"/>
                <a:gd name="T2" fmla="*/ 65 w 161"/>
                <a:gd name="T3" fmla="*/ 91 h 144"/>
                <a:gd name="T4" fmla="*/ 65 w 161"/>
                <a:gd name="T5" fmla="*/ 105 h 144"/>
                <a:gd name="T6" fmla="*/ 61 w 161"/>
                <a:gd name="T7" fmla="*/ 105 h 144"/>
                <a:gd name="T8" fmla="*/ 60 w 161"/>
                <a:gd name="T9" fmla="*/ 110 h 144"/>
                <a:gd name="T10" fmla="*/ 59 w 161"/>
                <a:gd name="T11" fmla="*/ 112 h 144"/>
                <a:gd name="T12" fmla="*/ 60 w 161"/>
                <a:gd name="T13" fmla="*/ 114 h 144"/>
                <a:gd name="T14" fmla="*/ 61 w 161"/>
                <a:gd name="T15" fmla="*/ 118 h 144"/>
                <a:gd name="T16" fmla="*/ 60 w 161"/>
                <a:gd name="T17" fmla="*/ 123 h 144"/>
                <a:gd name="T18" fmla="*/ 59 w 161"/>
                <a:gd name="T19" fmla="*/ 125 h 144"/>
                <a:gd name="T20" fmla="*/ 60 w 161"/>
                <a:gd name="T21" fmla="*/ 127 h 144"/>
                <a:gd name="T22" fmla="*/ 61 w 161"/>
                <a:gd name="T23" fmla="*/ 131 h 144"/>
                <a:gd name="T24" fmla="*/ 60 w 161"/>
                <a:gd name="T25" fmla="*/ 136 h 144"/>
                <a:gd name="T26" fmla="*/ 59 w 161"/>
                <a:gd name="T27" fmla="*/ 138 h 144"/>
                <a:gd name="T28" fmla="*/ 60 w 161"/>
                <a:gd name="T29" fmla="*/ 140 h 144"/>
                <a:gd name="T30" fmla="*/ 61 w 161"/>
                <a:gd name="T31" fmla="*/ 144 h 144"/>
                <a:gd name="T32" fmla="*/ 31 w 161"/>
                <a:gd name="T33" fmla="*/ 144 h 144"/>
                <a:gd name="T34" fmla="*/ 31 w 161"/>
                <a:gd name="T35" fmla="*/ 105 h 144"/>
                <a:gd name="T36" fmla="*/ 24 w 161"/>
                <a:gd name="T37" fmla="*/ 105 h 144"/>
                <a:gd name="T38" fmla="*/ 24 w 161"/>
                <a:gd name="T39" fmla="*/ 91 h 144"/>
                <a:gd name="T40" fmla="*/ 7 w 161"/>
                <a:gd name="T41" fmla="*/ 39 h 144"/>
                <a:gd name="T42" fmla="*/ 0 w 161"/>
                <a:gd name="T43" fmla="*/ 46 h 144"/>
                <a:gd name="T44" fmla="*/ 0 w 161"/>
                <a:gd name="T45" fmla="*/ 76 h 144"/>
                <a:gd name="T46" fmla="*/ 7 w 161"/>
                <a:gd name="T47" fmla="*/ 82 h 144"/>
                <a:gd name="T48" fmla="*/ 15 w 161"/>
                <a:gd name="T49" fmla="*/ 82 h 144"/>
                <a:gd name="T50" fmla="*/ 15 w 161"/>
                <a:gd name="T51" fmla="*/ 39 h 144"/>
                <a:gd name="T52" fmla="*/ 7 w 161"/>
                <a:gd name="T53" fmla="*/ 39 h 144"/>
                <a:gd name="T54" fmla="*/ 75 w 161"/>
                <a:gd name="T55" fmla="*/ 37 h 144"/>
                <a:gd name="T56" fmla="*/ 75 w 161"/>
                <a:gd name="T57" fmla="*/ 85 h 144"/>
                <a:gd name="T58" fmla="*/ 20 w 161"/>
                <a:gd name="T59" fmla="*/ 85 h 144"/>
                <a:gd name="T60" fmla="*/ 20 w 161"/>
                <a:gd name="T61" fmla="*/ 37 h 144"/>
                <a:gd name="T62" fmla="*/ 75 w 161"/>
                <a:gd name="T63" fmla="*/ 37 h 144"/>
                <a:gd name="T64" fmla="*/ 55 w 161"/>
                <a:gd name="T65" fmla="*/ 44 h 144"/>
                <a:gd name="T66" fmla="*/ 33 w 161"/>
                <a:gd name="T67" fmla="*/ 44 h 144"/>
                <a:gd name="T68" fmla="*/ 33 w 161"/>
                <a:gd name="T69" fmla="*/ 51 h 144"/>
                <a:gd name="T70" fmla="*/ 55 w 161"/>
                <a:gd name="T71" fmla="*/ 51 h 144"/>
                <a:gd name="T72" fmla="*/ 55 w 161"/>
                <a:gd name="T73" fmla="*/ 44 h 144"/>
                <a:gd name="T74" fmla="*/ 152 w 161"/>
                <a:gd name="T75" fmla="*/ 0 h 144"/>
                <a:gd name="T76" fmla="*/ 152 w 161"/>
                <a:gd name="T77" fmla="*/ 122 h 144"/>
                <a:gd name="T78" fmla="*/ 161 w 161"/>
                <a:gd name="T79" fmla="*/ 122 h 144"/>
                <a:gd name="T80" fmla="*/ 161 w 161"/>
                <a:gd name="T81" fmla="*/ 0 h 144"/>
                <a:gd name="T82" fmla="*/ 152 w 161"/>
                <a:gd name="T83" fmla="*/ 0 h 144"/>
                <a:gd name="T84" fmla="*/ 79 w 161"/>
                <a:gd name="T85" fmla="*/ 37 h 144"/>
                <a:gd name="T86" fmla="*/ 79 w 161"/>
                <a:gd name="T87" fmla="*/ 85 h 144"/>
                <a:gd name="T88" fmla="*/ 145 w 161"/>
                <a:gd name="T89" fmla="*/ 122 h 144"/>
                <a:gd name="T90" fmla="*/ 145 w 161"/>
                <a:gd name="T91" fmla="*/ 0 h 144"/>
                <a:gd name="T92" fmla="*/ 79 w 161"/>
                <a:gd name="T93" fmla="*/ 3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144">
                  <a:moveTo>
                    <a:pt x="24" y="91"/>
                  </a:moveTo>
                  <a:cubicBezTo>
                    <a:pt x="65" y="91"/>
                    <a:pt x="65" y="91"/>
                    <a:pt x="65" y="91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8"/>
                    <a:pt x="60" y="109"/>
                    <a:pt x="60" y="110"/>
                  </a:cubicBezTo>
                  <a:cubicBezTo>
                    <a:pt x="59" y="110"/>
                    <a:pt x="59" y="111"/>
                    <a:pt x="59" y="112"/>
                  </a:cubicBezTo>
                  <a:cubicBezTo>
                    <a:pt x="59" y="113"/>
                    <a:pt x="59" y="113"/>
                    <a:pt x="60" y="114"/>
                  </a:cubicBezTo>
                  <a:cubicBezTo>
                    <a:pt x="60" y="115"/>
                    <a:pt x="61" y="116"/>
                    <a:pt x="61" y="118"/>
                  </a:cubicBezTo>
                  <a:cubicBezTo>
                    <a:pt x="61" y="121"/>
                    <a:pt x="60" y="122"/>
                    <a:pt x="60" y="123"/>
                  </a:cubicBezTo>
                  <a:cubicBezTo>
                    <a:pt x="59" y="123"/>
                    <a:pt x="59" y="124"/>
                    <a:pt x="59" y="125"/>
                  </a:cubicBezTo>
                  <a:cubicBezTo>
                    <a:pt x="59" y="126"/>
                    <a:pt x="59" y="126"/>
                    <a:pt x="60" y="127"/>
                  </a:cubicBezTo>
                  <a:cubicBezTo>
                    <a:pt x="60" y="128"/>
                    <a:pt x="61" y="129"/>
                    <a:pt x="61" y="131"/>
                  </a:cubicBezTo>
                  <a:cubicBezTo>
                    <a:pt x="61" y="134"/>
                    <a:pt x="60" y="135"/>
                    <a:pt x="60" y="136"/>
                  </a:cubicBezTo>
                  <a:cubicBezTo>
                    <a:pt x="59" y="136"/>
                    <a:pt x="59" y="137"/>
                    <a:pt x="59" y="138"/>
                  </a:cubicBezTo>
                  <a:cubicBezTo>
                    <a:pt x="59" y="139"/>
                    <a:pt x="59" y="139"/>
                    <a:pt x="60" y="140"/>
                  </a:cubicBezTo>
                  <a:cubicBezTo>
                    <a:pt x="60" y="141"/>
                    <a:pt x="61" y="142"/>
                    <a:pt x="61" y="144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24" y="105"/>
                    <a:pt x="24" y="105"/>
                    <a:pt x="24" y="105"/>
                  </a:cubicBezTo>
                  <a:lnTo>
                    <a:pt x="24" y="91"/>
                  </a:lnTo>
                  <a:close/>
                  <a:moveTo>
                    <a:pt x="7" y="39"/>
                  </a:moveTo>
                  <a:cubicBezTo>
                    <a:pt x="3" y="39"/>
                    <a:pt x="0" y="43"/>
                    <a:pt x="0" y="4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7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39"/>
                    <a:pt x="15" y="39"/>
                    <a:pt x="15" y="39"/>
                  </a:cubicBezTo>
                  <a:lnTo>
                    <a:pt x="7" y="39"/>
                  </a:lnTo>
                  <a:close/>
                  <a:moveTo>
                    <a:pt x="75" y="37"/>
                  </a:moveTo>
                  <a:cubicBezTo>
                    <a:pt x="75" y="85"/>
                    <a:pt x="75" y="85"/>
                    <a:pt x="75" y="85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37"/>
                    <a:pt x="20" y="37"/>
                    <a:pt x="20" y="37"/>
                  </a:cubicBezTo>
                  <a:lnTo>
                    <a:pt x="75" y="37"/>
                  </a:lnTo>
                  <a:close/>
                  <a:moveTo>
                    <a:pt x="55" y="44"/>
                  </a:moveTo>
                  <a:cubicBezTo>
                    <a:pt x="33" y="44"/>
                    <a:pt x="33" y="44"/>
                    <a:pt x="33" y="44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55" y="51"/>
                    <a:pt x="55" y="51"/>
                    <a:pt x="55" y="51"/>
                  </a:cubicBezTo>
                  <a:lnTo>
                    <a:pt x="55" y="44"/>
                  </a:lnTo>
                  <a:close/>
                  <a:moveTo>
                    <a:pt x="152" y="0"/>
                  </a:moveTo>
                  <a:cubicBezTo>
                    <a:pt x="152" y="122"/>
                    <a:pt x="152" y="122"/>
                    <a:pt x="152" y="122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0"/>
                    <a:pt x="161" y="0"/>
                    <a:pt x="161" y="0"/>
                  </a:cubicBezTo>
                  <a:lnTo>
                    <a:pt x="152" y="0"/>
                  </a:lnTo>
                  <a:close/>
                  <a:moveTo>
                    <a:pt x="79" y="37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79" y="3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403" y="1368"/>
              <a:ext cx="4653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请</a:t>
              </a:r>
              <a:r>
                <a:rPr lang="zh-CN" altLang="en-US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输入正确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的系统登录地址</a:t>
              </a:r>
              <a:endParaRPr lang="zh-CN" altLang="en-US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01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登录系统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7335" y="838200"/>
            <a:ext cx="47732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进入系统后，界面如下图所示：</a:t>
            </a:r>
            <a:endParaRPr lang="en-US" altLang="zh-CN" sz="2000" b="1" u="sng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6" name="Straight Connector 60"/>
          <p:cNvCxnSpPr/>
          <p:nvPr/>
        </p:nvCxnSpPr>
        <p:spPr>
          <a:xfrm>
            <a:off x="9249570" y="2969362"/>
            <a:ext cx="468003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9792970" y="2767965"/>
            <a:ext cx="19913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每位指导教师拥有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个角色，即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指导教师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评阅专家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，可随时在系统界面右上角进行切换。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782820" y="868680"/>
            <a:ext cx="7026275" cy="369570"/>
            <a:chOff x="6843" y="1368"/>
            <a:chExt cx="11065" cy="582"/>
          </a:xfrm>
        </p:grpSpPr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6843" y="1383"/>
              <a:ext cx="560" cy="502"/>
            </a:xfrm>
            <a:custGeom>
              <a:avLst/>
              <a:gdLst>
                <a:gd name="T0" fmla="*/ 24 w 161"/>
                <a:gd name="T1" fmla="*/ 91 h 144"/>
                <a:gd name="T2" fmla="*/ 65 w 161"/>
                <a:gd name="T3" fmla="*/ 91 h 144"/>
                <a:gd name="T4" fmla="*/ 65 w 161"/>
                <a:gd name="T5" fmla="*/ 105 h 144"/>
                <a:gd name="T6" fmla="*/ 61 w 161"/>
                <a:gd name="T7" fmla="*/ 105 h 144"/>
                <a:gd name="T8" fmla="*/ 60 w 161"/>
                <a:gd name="T9" fmla="*/ 110 h 144"/>
                <a:gd name="T10" fmla="*/ 59 w 161"/>
                <a:gd name="T11" fmla="*/ 112 h 144"/>
                <a:gd name="T12" fmla="*/ 60 w 161"/>
                <a:gd name="T13" fmla="*/ 114 h 144"/>
                <a:gd name="T14" fmla="*/ 61 w 161"/>
                <a:gd name="T15" fmla="*/ 118 h 144"/>
                <a:gd name="T16" fmla="*/ 60 w 161"/>
                <a:gd name="T17" fmla="*/ 123 h 144"/>
                <a:gd name="T18" fmla="*/ 59 w 161"/>
                <a:gd name="T19" fmla="*/ 125 h 144"/>
                <a:gd name="T20" fmla="*/ 60 w 161"/>
                <a:gd name="T21" fmla="*/ 127 h 144"/>
                <a:gd name="T22" fmla="*/ 61 w 161"/>
                <a:gd name="T23" fmla="*/ 131 h 144"/>
                <a:gd name="T24" fmla="*/ 60 w 161"/>
                <a:gd name="T25" fmla="*/ 136 h 144"/>
                <a:gd name="T26" fmla="*/ 59 w 161"/>
                <a:gd name="T27" fmla="*/ 138 h 144"/>
                <a:gd name="T28" fmla="*/ 60 w 161"/>
                <a:gd name="T29" fmla="*/ 140 h 144"/>
                <a:gd name="T30" fmla="*/ 61 w 161"/>
                <a:gd name="T31" fmla="*/ 144 h 144"/>
                <a:gd name="T32" fmla="*/ 31 w 161"/>
                <a:gd name="T33" fmla="*/ 144 h 144"/>
                <a:gd name="T34" fmla="*/ 31 w 161"/>
                <a:gd name="T35" fmla="*/ 105 h 144"/>
                <a:gd name="T36" fmla="*/ 24 w 161"/>
                <a:gd name="T37" fmla="*/ 105 h 144"/>
                <a:gd name="T38" fmla="*/ 24 w 161"/>
                <a:gd name="T39" fmla="*/ 91 h 144"/>
                <a:gd name="T40" fmla="*/ 7 w 161"/>
                <a:gd name="T41" fmla="*/ 39 h 144"/>
                <a:gd name="T42" fmla="*/ 0 w 161"/>
                <a:gd name="T43" fmla="*/ 46 h 144"/>
                <a:gd name="T44" fmla="*/ 0 w 161"/>
                <a:gd name="T45" fmla="*/ 76 h 144"/>
                <a:gd name="T46" fmla="*/ 7 w 161"/>
                <a:gd name="T47" fmla="*/ 82 h 144"/>
                <a:gd name="T48" fmla="*/ 15 w 161"/>
                <a:gd name="T49" fmla="*/ 82 h 144"/>
                <a:gd name="T50" fmla="*/ 15 w 161"/>
                <a:gd name="T51" fmla="*/ 39 h 144"/>
                <a:gd name="T52" fmla="*/ 7 w 161"/>
                <a:gd name="T53" fmla="*/ 39 h 144"/>
                <a:gd name="T54" fmla="*/ 75 w 161"/>
                <a:gd name="T55" fmla="*/ 37 h 144"/>
                <a:gd name="T56" fmla="*/ 75 w 161"/>
                <a:gd name="T57" fmla="*/ 85 h 144"/>
                <a:gd name="T58" fmla="*/ 20 w 161"/>
                <a:gd name="T59" fmla="*/ 85 h 144"/>
                <a:gd name="T60" fmla="*/ 20 w 161"/>
                <a:gd name="T61" fmla="*/ 37 h 144"/>
                <a:gd name="T62" fmla="*/ 75 w 161"/>
                <a:gd name="T63" fmla="*/ 37 h 144"/>
                <a:gd name="T64" fmla="*/ 55 w 161"/>
                <a:gd name="T65" fmla="*/ 44 h 144"/>
                <a:gd name="T66" fmla="*/ 33 w 161"/>
                <a:gd name="T67" fmla="*/ 44 h 144"/>
                <a:gd name="T68" fmla="*/ 33 w 161"/>
                <a:gd name="T69" fmla="*/ 51 h 144"/>
                <a:gd name="T70" fmla="*/ 55 w 161"/>
                <a:gd name="T71" fmla="*/ 51 h 144"/>
                <a:gd name="T72" fmla="*/ 55 w 161"/>
                <a:gd name="T73" fmla="*/ 44 h 144"/>
                <a:gd name="T74" fmla="*/ 152 w 161"/>
                <a:gd name="T75" fmla="*/ 0 h 144"/>
                <a:gd name="T76" fmla="*/ 152 w 161"/>
                <a:gd name="T77" fmla="*/ 122 h 144"/>
                <a:gd name="T78" fmla="*/ 161 w 161"/>
                <a:gd name="T79" fmla="*/ 122 h 144"/>
                <a:gd name="T80" fmla="*/ 161 w 161"/>
                <a:gd name="T81" fmla="*/ 0 h 144"/>
                <a:gd name="T82" fmla="*/ 152 w 161"/>
                <a:gd name="T83" fmla="*/ 0 h 144"/>
                <a:gd name="T84" fmla="*/ 79 w 161"/>
                <a:gd name="T85" fmla="*/ 37 h 144"/>
                <a:gd name="T86" fmla="*/ 79 w 161"/>
                <a:gd name="T87" fmla="*/ 85 h 144"/>
                <a:gd name="T88" fmla="*/ 145 w 161"/>
                <a:gd name="T89" fmla="*/ 122 h 144"/>
                <a:gd name="T90" fmla="*/ 145 w 161"/>
                <a:gd name="T91" fmla="*/ 0 h 144"/>
                <a:gd name="T92" fmla="*/ 79 w 161"/>
                <a:gd name="T93" fmla="*/ 3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144">
                  <a:moveTo>
                    <a:pt x="24" y="91"/>
                  </a:moveTo>
                  <a:cubicBezTo>
                    <a:pt x="65" y="91"/>
                    <a:pt x="65" y="91"/>
                    <a:pt x="65" y="91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8"/>
                    <a:pt x="60" y="109"/>
                    <a:pt x="60" y="110"/>
                  </a:cubicBezTo>
                  <a:cubicBezTo>
                    <a:pt x="59" y="110"/>
                    <a:pt x="59" y="111"/>
                    <a:pt x="59" y="112"/>
                  </a:cubicBezTo>
                  <a:cubicBezTo>
                    <a:pt x="59" y="113"/>
                    <a:pt x="59" y="113"/>
                    <a:pt x="60" y="114"/>
                  </a:cubicBezTo>
                  <a:cubicBezTo>
                    <a:pt x="60" y="115"/>
                    <a:pt x="61" y="116"/>
                    <a:pt x="61" y="118"/>
                  </a:cubicBezTo>
                  <a:cubicBezTo>
                    <a:pt x="61" y="121"/>
                    <a:pt x="60" y="122"/>
                    <a:pt x="60" y="123"/>
                  </a:cubicBezTo>
                  <a:cubicBezTo>
                    <a:pt x="59" y="123"/>
                    <a:pt x="59" y="124"/>
                    <a:pt x="59" y="125"/>
                  </a:cubicBezTo>
                  <a:cubicBezTo>
                    <a:pt x="59" y="126"/>
                    <a:pt x="59" y="126"/>
                    <a:pt x="60" y="127"/>
                  </a:cubicBezTo>
                  <a:cubicBezTo>
                    <a:pt x="60" y="128"/>
                    <a:pt x="61" y="129"/>
                    <a:pt x="61" y="131"/>
                  </a:cubicBezTo>
                  <a:cubicBezTo>
                    <a:pt x="61" y="134"/>
                    <a:pt x="60" y="135"/>
                    <a:pt x="60" y="136"/>
                  </a:cubicBezTo>
                  <a:cubicBezTo>
                    <a:pt x="59" y="136"/>
                    <a:pt x="59" y="137"/>
                    <a:pt x="59" y="138"/>
                  </a:cubicBezTo>
                  <a:cubicBezTo>
                    <a:pt x="59" y="139"/>
                    <a:pt x="59" y="139"/>
                    <a:pt x="60" y="140"/>
                  </a:cubicBezTo>
                  <a:cubicBezTo>
                    <a:pt x="60" y="141"/>
                    <a:pt x="61" y="142"/>
                    <a:pt x="61" y="144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24" y="105"/>
                    <a:pt x="24" y="105"/>
                    <a:pt x="24" y="105"/>
                  </a:cubicBezTo>
                  <a:lnTo>
                    <a:pt x="24" y="91"/>
                  </a:lnTo>
                  <a:close/>
                  <a:moveTo>
                    <a:pt x="7" y="39"/>
                  </a:moveTo>
                  <a:cubicBezTo>
                    <a:pt x="3" y="39"/>
                    <a:pt x="0" y="43"/>
                    <a:pt x="0" y="4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7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39"/>
                    <a:pt x="15" y="39"/>
                    <a:pt x="15" y="39"/>
                  </a:cubicBezTo>
                  <a:lnTo>
                    <a:pt x="7" y="39"/>
                  </a:lnTo>
                  <a:close/>
                  <a:moveTo>
                    <a:pt x="75" y="37"/>
                  </a:moveTo>
                  <a:cubicBezTo>
                    <a:pt x="75" y="85"/>
                    <a:pt x="75" y="85"/>
                    <a:pt x="75" y="85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37"/>
                    <a:pt x="20" y="37"/>
                    <a:pt x="20" y="37"/>
                  </a:cubicBezTo>
                  <a:lnTo>
                    <a:pt x="75" y="37"/>
                  </a:lnTo>
                  <a:close/>
                  <a:moveTo>
                    <a:pt x="55" y="44"/>
                  </a:moveTo>
                  <a:cubicBezTo>
                    <a:pt x="33" y="44"/>
                    <a:pt x="33" y="44"/>
                    <a:pt x="33" y="44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55" y="51"/>
                    <a:pt x="55" y="51"/>
                    <a:pt x="55" y="51"/>
                  </a:cubicBezTo>
                  <a:lnTo>
                    <a:pt x="55" y="44"/>
                  </a:lnTo>
                  <a:close/>
                  <a:moveTo>
                    <a:pt x="152" y="0"/>
                  </a:moveTo>
                  <a:cubicBezTo>
                    <a:pt x="152" y="122"/>
                    <a:pt x="152" y="122"/>
                    <a:pt x="152" y="122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0"/>
                    <a:pt x="161" y="0"/>
                    <a:pt x="161" y="0"/>
                  </a:cubicBezTo>
                  <a:lnTo>
                    <a:pt x="152" y="0"/>
                  </a:lnTo>
                  <a:close/>
                  <a:moveTo>
                    <a:pt x="79" y="37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79" y="3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403" y="1368"/>
              <a:ext cx="10505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请选择对应的“学年”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（</a:t>
              </a:r>
              <a:r>
                <a:rPr lang="en-US" altLang="zh-CN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2017-</a:t>
              </a:r>
              <a:r>
                <a:rPr lang="en-US" altLang="zh-CN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2018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）和“角色”（指导教师）</a:t>
              </a:r>
              <a:endParaRPr lang="zh-CN" altLang="en-US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164920" y="4931008"/>
            <a:ext cx="46685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“指导教师”角色工作：</a:t>
            </a:r>
            <a:endParaRPr lang="en-US" altLang="zh-CN" sz="16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审核申报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课题、课题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双选、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审核开题报告、审核中期报告、线上指导记录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、审核文献综述、审核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毕业设计论文、评阅学生成绩。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15292" y="4931008"/>
            <a:ext cx="4668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“评阅专家”角色工作：</a:t>
            </a:r>
            <a:endParaRPr lang="en-US" altLang="zh-CN" sz="16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互相评阅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环节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0873" y="1521775"/>
            <a:ext cx="5935094" cy="3273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53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02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个人设置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7335" y="838200"/>
            <a:ext cx="471802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进入系统后，请第一时间</a:t>
            </a:r>
            <a:r>
              <a:rPr lang="zh-CN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进行</a:t>
            </a:r>
            <a:r>
              <a:rPr lang="zh-CN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密码修改</a:t>
            </a:r>
            <a:r>
              <a:rPr lang="zh-CN" sz="20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zh-CN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个人信息维护</a:t>
            </a:r>
            <a:endParaRPr lang="zh-CN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" y="1579245"/>
            <a:ext cx="4824095" cy="34747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6" name="Straight Connector 60"/>
          <p:cNvCxnSpPr/>
          <p:nvPr/>
        </p:nvCxnSpPr>
        <p:spPr>
          <a:xfrm rot="5400000">
            <a:off x="3204438" y="4591719"/>
            <a:ext cx="1080008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14350" y="5218430"/>
            <a:ext cx="4824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000" dirty="0" smtClean="0">
                <a:latin typeface="微软雅黑" panose="020B0503020204020204" charset="-122"/>
                <a:ea typeface="微软雅黑" panose="020B0503020204020204" charset="-122"/>
              </a:rPr>
              <a:t>密码</a:t>
            </a:r>
            <a:r>
              <a:rPr lang="zh-CN" sz="2000" dirty="0">
                <a:latin typeface="微软雅黑" panose="020B0503020204020204" charset="-122"/>
                <a:ea typeface="微软雅黑" panose="020B0503020204020204" charset="-122"/>
              </a:rPr>
              <a:t>修改，请在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用户设置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修改密码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页面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进行。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9" name="Straight Connector 60"/>
          <p:cNvCxnSpPr/>
          <p:nvPr/>
        </p:nvCxnSpPr>
        <p:spPr>
          <a:xfrm rot="5400000">
            <a:off x="9543304" y="4806688"/>
            <a:ext cx="720005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736080" y="5218430"/>
            <a:ext cx="48247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charset="0"/>
              <a:buChar char=""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用户设置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个人信息维护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页面，支持对个人信息进行维护</a:t>
            </a:r>
          </a:p>
          <a:p>
            <a:pPr marL="342900" indent="-342900">
              <a:buFont typeface="Wingdings" panose="05000000000000000000" charset="0"/>
              <a:buChar char="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方便学生查看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和联系您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，请补齐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您的个人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信息。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6080" y="954293"/>
            <a:ext cx="4492168" cy="417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03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师生双选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7335" y="709295"/>
            <a:ext cx="1033399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0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师生双选阶段</a:t>
            </a:r>
            <a:r>
              <a:rPr lang="zh-CN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需要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完成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审核学生申报课题</a:t>
            </a:r>
            <a:endParaRPr lang="zh-CN" sz="20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49250" y="1232535"/>
            <a:ext cx="11801475" cy="1200150"/>
            <a:chOff x="550" y="2167"/>
            <a:chExt cx="18585" cy="1890"/>
          </a:xfrm>
        </p:grpSpPr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550" y="2182"/>
              <a:ext cx="560" cy="502"/>
            </a:xfrm>
            <a:custGeom>
              <a:avLst/>
              <a:gdLst>
                <a:gd name="T0" fmla="*/ 24 w 161"/>
                <a:gd name="T1" fmla="*/ 91 h 144"/>
                <a:gd name="T2" fmla="*/ 65 w 161"/>
                <a:gd name="T3" fmla="*/ 91 h 144"/>
                <a:gd name="T4" fmla="*/ 65 w 161"/>
                <a:gd name="T5" fmla="*/ 105 h 144"/>
                <a:gd name="T6" fmla="*/ 61 w 161"/>
                <a:gd name="T7" fmla="*/ 105 h 144"/>
                <a:gd name="T8" fmla="*/ 60 w 161"/>
                <a:gd name="T9" fmla="*/ 110 h 144"/>
                <a:gd name="T10" fmla="*/ 59 w 161"/>
                <a:gd name="T11" fmla="*/ 112 h 144"/>
                <a:gd name="T12" fmla="*/ 60 w 161"/>
                <a:gd name="T13" fmla="*/ 114 h 144"/>
                <a:gd name="T14" fmla="*/ 61 w 161"/>
                <a:gd name="T15" fmla="*/ 118 h 144"/>
                <a:gd name="T16" fmla="*/ 60 w 161"/>
                <a:gd name="T17" fmla="*/ 123 h 144"/>
                <a:gd name="T18" fmla="*/ 59 w 161"/>
                <a:gd name="T19" fmla="*/ 125 h 144"/>
                <a:gd name="T20" fmla="*/ 60 w 161"/>
                <a:gd name="T21" fmla="*/ 127 h 144"/>
                <a:gd name="T22" fmla="*/ 61 w 161"/>
                <a:gd name="T23" fmla="*/ 131 h 144"/>
                <a:gd name="T24" fmla="*/ 60 w 161"/>
                <a:gd name="T25" fmla="*/ 136 h 144"/>
                <a:gd name="T26" fmla="*/ 59 w 161"/>
                <a:gd name="T27" fmla="*/ 138 h 144"/>
                <a:gd name="T28" fmla="*/ 60 w 161"/>
                <a:gd name="T29" fmla="*/ 140 h 144"/>
                <a:gd name="T30" fmla="*/ 61 w 161"/>
                <a:gd name="T31" fmla="*/ 144 h 144"/>
                <a:gd name="T32" fmla="*/ 31 w 161"/>
                <a:gd name="T33" fmla="*/ 144 h 144"/>
                <a:gd name="T34" fmla="*/ 31 w 161"/>
                <a:gd name="T35" fmla="*/ 105 h 144"/>
                <a:gd name="T36" fmla="*/ 24 w 161"/>
                <a:gd name="T37" fmla="*/ 105 h 144"/>
                <a:gd name="T38" fmla="*/ 24 w 161"/>
                <a:gd name="T39" fmla="*/ 91 h 144"/>
                <a:gd name="T40" fmla="*/ 7 w 161"/>
                <a:gd name="T41" fmla="*/ 39 h 144"/>
                <a:gd name="T42" fmla="*/ 0 w 161"/>
                <a:gd name="T43" fmla="*/ 46 h 144"/>
                <a:gd name="T44" fmla="*/ 0 w 161"/>
                <a:gd name="T45" fmla="*/ 76 h 144"/>
                <a:gd name="T46" fmla="*/ 7 w 161"/>
                <a:gd name="T47" fmla="*/ 82 h 144"/>
                <a:gd name="T48" fmla="*/ 15 w 161"/>
                <a:gd name="T49" fmla="*/ 82 h 144"/>
                <a:gd name="T50" fmla="*/ 15 w 161"/>
                <a:gd name="T51" fmla="*/ 39 h 144"/>
                <a:gd name="T52" fmla="*/ 7 w 161"/>
                <a:gd name="T53" fmla="*/ 39 h 144"/>
                <a:gd name="T54" fmla="*/ 75 w 161"/>
                <a:gd name="T55" fmla="*/ 37 h 144"/>
                <a:gd name="T56" fmla="*/ 75 w 161"/>
                <a:gd name="T57" fmla="*/ 85 h 144"/>
                <a:gd name="T58" fmla="*/ 20 w 161"/>
                <a:gd name="T59" fmla="*/ 85 h 144"/>
                <a:gd name="T60" fmla="*/ 20 w 161"/>
                <a:gd name="T61" fmla="*/ 37 h 144"/>
                <a:gd name="T62" fmla="*/ 75 w 161"/>
                <a:gd name="T63" fmla="*/ 37 h 144"/>
                <a:gd name="T64" fmla="*/ 55 w 161"/>
                <a:gd name="T65" fmla="*/ 44 h 144"/>
                <a:gd name="T66" fmla="*/ 33 w 161"/>
                <a:gd name="T67" fmla="*/ 44 h 144"/>
                <a:gd name="T68" fmla="*/ 33 w 161"/>
                <a:gd name="T69" fmla="*/ 51 h 144"/>
                <a:gd name="T70" fmla="*/ 55 w 161"/>
                <a:gd name="T71" fmla="*/ 51 h 144"/>
                <a:gd name="T72" fmla="*/ 55 w 161"/>
                <a:gd name="T73" fmla="*/ 44 h 144"/>
                <a:gd name="T74" fmla="*/ 152 w 161"/>
                <a:gd name="T75" fmla="*/ 0 h 144"/>
                <a:gd name="T76" fmla="*/ 152 w 161"/>
                <a:gd name="T77" fmla="*/ 122 h 144"/>
                <a:gd name="T78" fmla="*/ 161 w 161"/>
                <a:gd name="T79" fmla="*/ 122 h 144"/>
                <a:gd name="T80" fmla="*/ 161 w 161"/>
                <a:gd name="T81" fmla="*/ 0 h 144"/>
                <a:gd name="T82" fmla="*/ 152 w 161"/>
                <a:gd name="T83" fmla="*/ 0 h 144"/>
                <a:gd name="T84" fmla="*/ 79 w 161"/>
                <a:gd name="T85" fmla="*/ 37 h 144"/>
                <a:gd name="T86" fmla="*/ 79 w 161"/>
                <a:gd name="T87" fmla="*/ 85 h 144"/>
                <a:gd name="T88" fmla="*/ 145 w 161"/>
                <a:gd name="T89" fmla="*/ 122 h 144"/>
                <a:gd name="T90" fmla="*/ 145 w 161"/>
                <a:gd name="T91" fmla="*/ 0 h 144"/>
                <a:gd name="T92" fmla="*/ 79 w 161"/>
                <a:gd name="T93" fmla="*/ 3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144">
                  <a:moveTo>
                    <a:pt x="24" y="91"/>
                  </a:moveTo>
                  <a:cubicBezTo>
                    <a:pt x="65" y="91"/>
                    <a:pt x="65" y="91"/>
                    <a:pt x="65" y="91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8"/>
                    <a:pt x="60" y="109"/>
                    <a:pt x="60" y="110"/>
                  </a:cubicBezTo>
                  <a:cubicBezTo>
                    <a:pt x="59" y="110"/>
                    <a:pt x="59" y="111"/>
                    <a:pt x="59" y="112"/>
                  </a:cubicBezTo>
                  <a:cubicBezTo>
                    <a:pt x="59" y="113"/>
                    <a:pt x="59" y="113"/>
                    <a:pt x="60" y="114"/>
                  </a:cubicBezTo>
                  <a:cubicBezTo>
                    <a:pt x="60" y="115"/>
                    <a:pt x="61" y="116"/>
                    <a:pt x="61" y="118"/>
                  </a:cubicBezTo>
                  <a:cubicBezTo>
                    <a:pt x="61" y="121"/>
                    <a:pt x="60" y="122"/>
                    <a:pt x="60" y="123"/>
                  </a:cubicBezTo>
                  <a:cubicBezTo>
                    <a:pt x="59" y="123"/>
                    <a:pt x="59" y="124"/>
                    <a:pt x="59" y="125"/>
                  </a:cubicBezTo>
                  <a:cubicBezTo>
                    <a:pt x="59" y="126"/>
                    <a:pt x="59" y="126"/>
                    <a:pt x="60" y="127"/>
                  </a:cubicBezTo>
                  <a:cubicBezTo>
                    <a:pt x="60" y="128"/>
                    <a:pt x="61" y="129"/>
                    <a:pt x="61" y="131"/>
                  </a:cubicBezTo>
                  <a:cubicBezTo>
                    <a:pt x="61" y="134"/>
                    <a:pt x="60" y="135"/>
                    <a:pt x="60" y="136"/>
                  </a:cubicBezTo>
                  <a:cubicBezTo>
                    <a:pt x="59" y="136"/>
                    <a:pt x="59" y="137"/>
                    <a:pt x="59" y="138"/>
                  </a:cubicBezTo>
                  <a:cubicBezTo>
                    <a:pt x="59" y="139"/>
                    <a:pt x="59" y="139"/>
                    <a:pt x="60" y="140"/>
                  </a:cubicBezTo>
                  <a:cubicBezTo>
                    <a:pt x="60" y="141"/>
                    <a:pt x="61" y="142"/>
                    <a:pt x="61" y="144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24" y="105"/>
                    <a:pt x="24" y="105"/>
                    <a:pt x="24" y="105"/>
                  </a:cubicBezTo>
                  <a:lnTo>
                    <a:pt x="24" y="91"/>
                  </a:lnTo>
                  <a:close/>
                  <a:moveTo>
                    <a:pt x="7" y="39"/>
                  </a:moveTo>
                  <a:cubicBezTo>
                    <a:pt x="3" y="39"/>
                    <a:pt x="0" y="43"/>
                    <a:pt x="0" y="4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7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39"/>
                    <a:pt x="15" y="39"/>
                    <a:pt x="15" y="39"/>
                  </a:cubicBezTo>
                  <a:lnTo>
                    <a:pt x="7" y="39"/>
                  </a:lnTo>
                  <a:close/>
                  <a:moveTo>
                    <a:pt x="75" y="37"/>
                  </a:moveTo>
                  <a:cubicBezTo>
                    <a:pt x="75" y="85"/>
                    <a:pt x="75" y="85"/>
                    <a:pt x="75" y="85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37"/>
                    <a:pt x="20" y="37"/>
                    <a:pt x="20" y="37"/>
                  </a:cubicBezTo>
                  <a:lnTo>
                    <a:pt x="75" y="37"/>
                  </a:lnTo>
                  <a:close/>
                  <a:moveTo>
                    <a:pt x="55" y="44"/>
                  </a:moveTo>
                  <a:cubicBezTo>
                    <a:pt x="33" y="44"/>
                    <a:pt x="33" y="44"/>
                    <a:pt x="33" y="44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55" y="51"/>
                    <a:pt x="55" y="51"/>
                    <a:pt x="55" y="51"/>
                  </a:cubicBezTo>
                  <a:lnTo>
                    <a:pt x="55" y="44"/>
                  </a:lnTo>
                  <a:close/>
                  <a:moveTo>
                    <a:pt x="152" y="0"/>
                  </a:moveTo>
                  <a:cubicBezTo>
                    <a:pt x="152" y="122"/>
                    <a:pt x="152" y="122"/>
                    <a:pt x="152" y="122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0"/>
                    <a:pt x="161" y="0"/>
                    <a:pt x="161" y="0"/>
                  </a:cubicBezTo>
                  <a:lnTo>
                    <a:pt x="152" y="0"/>
                  </a:lnTo>
                  <a:close/>
                  <a:moveTo>
                    <a:pt x="79" y="37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79" y="3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10" y="2167"/>
              <a:ext cx="18025" cy="1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请</a:t>
              </a:r>
              <a:r>
                <a:rPr lang="zh-CN" altLang="en-US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您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根据学校安排和要求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，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审核学生申报课题，学生在系统学生端界面填写申报课题内容，并选择对应指导教师，</a:t>
              </a:r>
              <a:endParaRPr lang="en-US" altLang="zh-CN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申报提交后，由指导教师进行审核，如审核通过，则下一步需要系主任进行审核，系主任审核后，确定双选关系。</a:t>
              </a:r>
              <a:endParaRPr lang="en-US" altLang="zh-CN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如果指导教师审核不通过，则退回给学生重新申报，重复以上流程，请各位老师关注学生申报课题情况，及时进</a:t>
              </a:r>
              <a:endParaRPr lang="en-US" altLang="zh-CN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行审核并确保课题信息的准确性</a:t>
              </a:r>
              <a:endParaRPr lang="zh-CN" altLang="en-US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Oval 32"/>
          <p:cNvSpPr/>
          <p:nvPr/>
        </p:nvSpPr>
        <p:spPr>
          <a:xfrm>
            <a:off x="283141" y="3458159"/>
            <a:ext cx="824865" cy="824865"/>
          </a:xfrm>
          <a:prstGeom prst="ellipse">
            <a:avLst/>
          </a:prstGeom>
          <a:solidFill>
            <a:srgbClr val="990014"/>
          </a:solidFill>
          <a:ln>
            <a:solidFill>
              <a:srgbClr val="99001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</a:rPr>
              <a:t>审核学生申报</a:t>
            </a: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</a:rPr>
              <a:t>课题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30799" y="5263702"/>
            <a:ext cx="2917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点击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审核学生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申报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课题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533236" y="5432979"/>
            <a:ext cx="54698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点击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“查看详情”，查看具体课题信息，可直接进行修改，审核“通过”或者“不通过”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67039" y="2432685"/>
            <a:ext cx="11736087" cy="0"/>
          </a:xfrm>
          <a:prstGeom prst="line">
            <a:avLst/>
          </a:prstGeom>
          <a:ln>
            <a:solidFill>
              <a:srgbClr val="1F282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右箭头 22"/>
          <p:cNvSpPr/>
          <p:nvPr/>
        </p:nvSpPr>
        <p:spPr>
          <a:xfrm>
            <a:off x="6463929" y="3827391"/>
            <a:ext cx="304439" cy="450215"/>
          </a:xfrm>
          <a:prstGeom prst="rightArrow">
            <a:avLst/>
          </a:prstGeom>
          <a:solidFill>
            <a:srgbClr val="E9880B"/>
          </a:solidFill>
          <a:ln>
            <a:solidFill>
              <a:srgbClr val="E988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g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0426" y="2820865"/>
            <a:ext cx="5085665" cy="22587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6207" y="2713180"/>
            <a:ext cx="4397426" cy="262174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872" y="5613152"/>
            <a:ext cx="6067730" cy="1094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03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师生双选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49250" y="1232535"/>
            <a:ext cx="10004425" cy="369570"/>
            <a:chOff x="550" y="2167"/>
            <a:chExt cx="15755" cy="582"/>
          </a:xfrm>
        </p:grpSpPr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550" y="2182"/>
              <a:ext cx="560" cy="502"/>
            </a:xfrm>
            <a:custGeom>
              <a:avLst/>
              <a:gdLst>
                <a:gd name="T0" fmla="*/ 24 w 161"/>
                <a:gd name="T1" fmla="*/ 91 h 144"/>
                <a:gd name="T2" fmla="*/ 65 w 161"/>
                <a:gd name="T3" fmla="*/ 91 h 144"/>
                <a:gd name="T4" fmla="*/ 65 w 161"/>
                <a:gd name="T5" fmla="*/ 105 h 144"/>
                <a:gd name="T6" fmla="*/ 61 w 161"/>
                <a:gd name="T7" fmla="*/ 105 h 144"/>
                <a:gd name="T8" fmla="*/ 60 w 161"/>
                <a:gd name="T9" fmla="*/ 110 h 144"/>
                <a:gd name="T10" fmla="*/ 59 w 161"/>
                <a:gd name="T11" fmla="*/ 112 h 144"/>
                <a:gd name="T12" fmla="*/ 60 w 161"/>
                <a:gd name="T13" fmla="*/ 114 h 144"/>
                <a:gd name="T14" fmla="*/ 61 w 161"/>
                <a:gd name="T15" fmla="*/ 118 h 144"/>
                <a:gd name="T16" fmla="*/ 60 w 161"/>
                <a:gd name="T17" fmla="*/ 123 h 144"/>
                <a:gd name="T18" fmla="*/ 59 w 161"/>
                <a:gd name="T19" fmla="*/ 125 h 144"/>
                <a:gd name="T20" fmla="*/ 60 w 161"/>
                <a:gd name="T21" fmla="*/ 127 h 144"/>
                <a:gd name="T22" fmla="*/ 61 w 161"/>
                <a:gd name="T23" fmla="*/ 131 h 144"/>
                <a:gd name="T24" fmla="*/ 60 w 161"/>
                <a:gd name="T25" fmla="*/ 136 h 144"/>
                <a:gd name="T26" fmla="*/ 59 w 161"/>
                <a:gd name="T27" fmla="*/ 138 h 144"/>
                <a:gd name="T28" fmla="*/ 60 w 161"/>
                <a:gd name="T29" fmla="*/ 140 h 144"/>
                <a:gd name="T30" fmla="*/ 61 w 161"/>
                <a:gd name="T31" fmla="*/ 144 h 144"/>
                <a:gd name="T32" fmla="*/ 31 w 161"/>
                <a:gd name="T33" fmla="*/ 144 h 144"/>
                <a:gd name="T34" fmla="*/ 31 w 161"/>
                <a:gd name="T35" fmla="*/ 105 h 144"/>
                <a:gd name="T36" fmla="*/ 24 w 161"/>
                <a:gd name="T37" fmla="*/ 105 h 144"/>
                <a:gd name="T38" fmla="*/ 24 w 161"/>
                <a:gd name="T39" fmla="*/ 91 h 144"/>
                <a:gd name="T40" fmla="*/ 7 w 161"/>
                <a:gd name="T41" fmla="*/ 39 h 144"/>
                <a:gd name="T42" fmla="*/ 0 w 161"/>
                <a:gd name="T43" fmla="*/ 46 h 144"/>
                <a:gd name="T44" fmla="*/ 0 w 161"/>
                <a:gd name="T45" fmla="*/ 76 h 144"/>
                <a:gd name="T46" fmla="*/ 7 w 161"/>
                <a:gd name="T47" fmla="*/ 82 h 144"/>
                <a:gd name="T48" fmla="*/ 15 w 161"/>
                <a:gd name="T49" fmla="*/ 82 h 144"/>
                <a:gd name="T50" fmla="*/ 15 w 161"/>
                <a:gd name="T51" fmla="*/ 39 h 144"/>
                <a:gd name="T52" fmla="*/ 7 w 161"/>
                <a:gd name="T53" fmla="*/ 39 h 144"/>
                <a:gd name="T54" fmla="*/ 75 w 161"/>
                <a:gd name="T55" fmla="*/ 37 h 144"/>
                <a:gd name="T56" fmla="*/ 75 w 161"/>
                <a:gd name="T57" fmla="*/ 85 h 144"/>
                <a:gd name="T58" fmla="*/ 20 w 161"/>
                <a:gd name="T59" fmla="*/ 85 h 144"/>
                <a:gd name="T60" fmla="*/ 20 w 161"/>
                <a:gd name="T61" fmla="*/ 37 h 144"/>
                <a:gd name="T62" fmla="*/ 75 w 161"/>
                <a:gd name="T63" fmla="*/ 37 h 144"/>
                <a:gd name="T64" fmla="*/ 55 w 161"/>
                <a:gd name="T65" fmla="*/ 44 h 144"/>
                <a:gd name="T66" fmla="*/ 33 w 161"/>
                <a:gd name="T67" fmla="*/ 44 h 144"/>
                <a:gd name="T68" fmla="*/ 33 w 161"/>
                <a:gd name="T69" fmla="*/ 51 h 144"/>
                <a:gd name="T70" fmla="*/ 55 w 161"/>
                <a:gd name="T71" fmla="*/ 51 h 144"/>
                <a:gd name="T72" fmla="*/ 55 w 161"/>
                <a:gd name="T73" fmla="*/ 44 h 144"/>
                <a:gd name="T74" fmla="*/ 152 w 161"/>
                <a:gd name="T75" fmla="*/ 0 h 144"/>
                <a:gd name="T76" fmla="*/ 152 w 161"/>
                <a:gd name="T77" fmla="*/ 122 h 144"/>
                <a:gd name="T78" fmla="*/ 161 w 161"/>
                <a:gd name="T79" fmla="*/ 122 h 144"/>
                <a:gd name="T80" fmla="*/ 161 w 161"/>
                <a:gd name="T81" fmla="*/ 0 h 144"/>
                <a:gd name="T82" fmla="*/ 152 w 161"/>
                <a:gd name="T83" fmla="*/ 0 h 144"/>
                <a:gd name="T84" fmla="*/ 79 w 161"/>
                <a:gd name="T85" fmla="*/ 37 h 144"/>
                <a:gd name="T86" fmla="*/ 79 w 161"/>
                <a:gd name="T87" fmla="*/ 85 h 144"/>
                <a:gd name="T88" fmla="*/ 145 w 161"/>
                <a:gd name="T89" fmla="*/ 122 h 144"/>
                <a:gd name="T90" fmla="*/ 145 w 161"/>
                <a:gd name="T91" fmla="*/ 0 h 144"/>
                <a:gd name="T92" fmla="*/ 79 w 161"/>
                <a:gd name="T93" fmla="*/ 3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144">
                  <a:moveTo>
                    <a:pt x="24" y="91"/>
                  </a:moveTo>
                  <a:cubicBezTo>
                    <a:pt x="65" y="91"/>
                    <a:pt x="65" y="91"/>
                    <a:pt x="65" y="91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8"/>
                    <a:pt x="60" y="109"/>
                    <a:pt x="60" y="110"/>
                  </a:cubicBezTo>
                  <a:cubicBezTo>
                    <a:pt x="59" y="110"/>
                    <a:pt x="59" y="111"/>
                    <a:pt x="59" y="112"/>
                  </a:cubicBezTo>
                  <a:cubicBezTo>
                    <a:pt x="59" y="113"/>
                    <a:pt x="59" y="113"/>
                    <a:pt x="60" y="114"/>
                  </a:cubicBezTo>
                  <a:cubicBezTo>
                    <a:pt x="60" y="115"/>
                    <a:pt x="61" y="116"/>
                    <a:pt x="61" y="118"/>
                  </a:cubicBezTo>
                  <a:cubicBezTo>
                    <a:pt x="61" y="121"/>
                    <a:pt x="60" y="122"/>
                    <a:pt x="60" y="123"/>
                  </a:cubicBezTo>
                  <a:cubicBezTo>
                    <a:pt x="59" y="123"/>
                    <a:pt x="59" y="124"/>
                    <a:pt x="59" y="125"/>
                  </a:cubicBezTo>
                  <a:cubicBezTo>
                    <a:pt x="59" y="126"/>
                    <a:pt x="59" y="126"/>
                    <a:pt x="60" y="127"/>
                  </a:cubicBezTo>
                  <a:cubicBezTo>
                    <a:pt x="60" y="128"/>
                    <a:pt x="61" y="129"/>
                    <a:pt x="61" y="131"/>
                  </a:cubicBezTo>
                  <a:cubicBezTo>
                    <a:pt x="61" y="134"/>
                    <a:pt x="60" y="135"/>
                    <a:pt x="60" y="136"/>
                  </a:cubicBezTo>
                  <a:cubicBezTo>
                    <a:pt x="59" y="136"/>
                    <a:pt x="59" y="137"/>
                    <a:pt x="59" y="138"/>
                  </a:cubicBezTo>
                  <a:cubicBezTo>
                    <a:pt x="59" y="139"/>
                    <a:pt x="59" y="139"/>
                    <a:pt x="60" y="140"/>
                  </a:cubicBezTo>
                  <a:cubicBezTo>
                    <a:pt x="60" y="141"/>
                    <a:pt x="61" y="142"/>
                    <a:pt x="61" y="144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24" y="105"/>
                    <a:pt x="24" y="105"/>
                    <a:pt x="24" y="105"/>
                  </a:cubicBezTo>
                  <a:lnTo>
                    <a:pt x="24" y="91"/>
                  </a:lnTo>
                  <a:close/>
                  <a:moveTo>
                    <a:pt x="7" y="39"/>
                  </a:moveTo>
                  <a:cubicBezTo>
                    <a:pt x="3" y="39"/>
                    <a:pt x="0" y="43"/>
                    <a:pt x="0" y="4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7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39"/>
                    <a:pt x="15" y="39"/>
                    <a:pt x="15" y="39"/>
                  </a:cubicBezTo>
                  <a:lnTo>
                    <a:pt x="7" y="39"/>
                  </a:lnTo>
                  <a:close/>
                  <a:moveTo>
                    <a:pt x="75" y="37"/>
                  </a:moveTo>
                  <a:cubicBezTo>
                    <a:pt x="75" y="85"/>
                    <a:pt x="75" y="85"/>
                    <a:pt x="75" y="85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37"/>
                    <a:pt x="20" y="37"/>
                    <a:pt x="20" y="37"/>
                  </a:cubicBezTo>
                  <a:lnTo>
                    <a:pt x="75" y="37"/>
                  </a:lnTo>
                  <a:close/>
                  <a:moveTo>
                    <a:pt x="55" y="44"/>
                  </a:moveTo>
                  <a:cubicBezTo>
                    <a:pt x="33" y="44"/>
                    <a:pt x="33" y="44"/>
                    <a:pt x="33" y="44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55" y="51"/>
                    <a:pt x="55" y="51"/>
                    <a:pt x="55" y="51"/>
                  </a:cubicBezTo>
                  <a:lnTo>
                    <a:pt x="55" y="44"/>
                  </a:lnTo>
                  <a:close/>
                  <a:moveTo>
                    <a:pt x="152" y="0"/>
                  </a:moveTo>
                  <a:cubicBezTo>
                    <a:pt x="152" y="122"/>
                    <a:pt x="152" y="122"/>
                    <a:pt x="152" y="122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0"/>
                    <a:pt x="161" y="0"/>
                    <a:pt x="161" y="0"/>
                  </a:cubicBezTo>
                  <a:lnTo>
                    <a:pt x="152" y="0"/>
                  </a:lnTo>
                  <a:close/>
                  <a:moveTo>
                    <a:pt x="79" y="37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79" y="3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10" y="2167"/>
              <a:ext cx="15195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系统学生端界面具有“</a:t>
              </a:r>
              <a:r>
                <a:rPr lang="zh-CN" altLang="en-US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选题分析</a:t>
              </a:r>
              <a:r>
                <a:rPr lang="zh-CN" altLang="en-US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”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功能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，可以为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学生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的选题和论文写作工作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提供推荐参考服务</a:t>
              </a:r>
              <a:endParaRPr lang="zh-CN" altLang="en-US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267039" y="1745263"/>
            <a:ext cx="11736087" cy="0"/>
          </a:xfrm>
          <a:prstGeom prst="line">
            <a:avLst/>
          </a:prstGeom>
          <a:ln>
            <a:solidFill>
              <a:srgbClr val="1F282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右箭头 23"/>
          <p:cNvSpPr/>
          <p:nvPr/>
        </p:nvSpPr>
        <p:spPr>
          <a:xfrm rot="5400000">
            <a:off x="8586791" y="2715510"/>
            <a:ext cx="285750" cy="450215"/>
          </a:xfrm>
          <a:prstGeom prst="rightArrow">
            <a:avLst/>
          </a:prstGeom>
          <a:solidFill>
            <a:srgbClr val="E9880B"/>
          </a:solidFill>
          <a:ln>
            <a:solidFill>
              <a:srgbClr val="E988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右箭头 25"/>
          <p:cNvSpPr/>
          <p:nvPr/>
        </p:nvSpPr>
        <p:spPr>
          <a:xfrm rot="5400000">
            <a:off x="8586790" y="3523456"/>
            <a:ext cx="285750" cy="450215"/>
          </a:xfrm>
          <a:prstGeom prst="rightArrow">
            <a:avLst/>
          </a:prstGeom>
          <a:solidFill>
            <a:srgbClr val="E9880B"/>
          </a:solidFill>
          <a:ln>
            <a:solidFill>
              <a:srgbClr val="E988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 rot="5400000">
            <a:off x="8586790" y="4334287"/>
            <a:ext cx="285750" cy="450215"/>
          </a:xfrm>
          <a:prstGeom prst="rightArrow">
            <a:avLst/>
          </a:prstGeom>
          <a:solidFill>
            <a:srgbClr val="E9880B"/>
          </a:solidFill>
          <a:ln>
            <a:solidFill>
              <a:srgbClr val="E988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904082" y="5102519"/>
            <a:ext cx="55816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选题分析：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“中国知网”海量文献资源，根据关键性词语，采用专业知识挖掘技术， 推荐相关的经典文献、最新文献、机构、学者、提纲目录等，并分析研究发展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趋势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。 </a:t>
            </a:r>
          </a:p>
          <a:p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可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使用该模块进行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辅助体验。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4662" y="1785786"/>
            <a:ext cx="5036282" cy="3316733"/>
          </a:xfrm>
          <a:prstGeom prst="rect">
            <a:avLst/>
          </a:prstGeom>
        </p:spPr>
      </p:pic>
      <p:sp>
        <p:nvSpPr>
          <p:cNvPr id="35" name="右箭头 34"/>
          <p:cNvSpPr/>
          <p:nvPr/>
        </p:nvSpPr>
        <p:spPr>
          <a:xfrm>
            <a:off x="6373003" y="3212450"/>
            <a:ext cx="285750" cy="450215"/>
          </a:xfrm>
          <a:prstGeom prst="rightArrow">
            <a:avLst/>
          </a:prstGeom>
          <a:solidFill>
            <a:srgbClr val="E9880B"/>
          </a:solidFill>
          <a:ln>
            <a:solidFill>
              <a:srgbClr val="E988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013" y="2588071"/>
            <a:ext cx="5926317" cy="191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130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过程文档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3210" y="638810"/>
            <a:ext cx="11790045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学生</a:t>
            </a:r>
            <a:r>
              <a:rPr lang="zh-CN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根据学校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时间及内容要求，</a:t>
            </a:r>
            <a:r>
              <a:rPr lang="zh-CN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提交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过程</a:t>
            </a:r>
            <a:r>
              <a:rPr lang="zh-CN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文档：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开题报告、指导记录、中期报告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、文献综述、毕业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设计（论文），指导教师根据所指导学生的提交情况，实时进行审核评阅，并返回意见。</a:t>
            </a:r>
            <a:endParaRPr lang="zh-CN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6" name="Straight Connector 60"/>
          <p:cNvCxnSpPr/>
          <p:nvPr/>
        </p:nvCxnSpPr>
        <p:spPr>
          <a:xfrm>
            <a:off x="7953953" y="3746500"/>
            <a:ext cx="468003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552994" y="3239135"/>
            <a:ext cx="32804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000" dirty="0">
                <a:latin typeface="微软雅黑" panose="020B0503020204020204" charset="-122"/>
                <a:ea typeface="微软雅黑" panose="020B0503020204020204" charset="-122"/>
              </a:rPr>
              <a:t>点击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过程文档管理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导航，</a:t>
            </a:r>
            <a:endParaRPr lang="en-US" altLang="zh-CN" sz="20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、审核开题报告</a:t>
            </a:r>
            <a:endParaRPr lang="en-US" altLang="zh-CN" sz="20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、审核中期报告</a:t>
            </a:r>
            <a:endParaRPr lang="en-US" altLang="zh-CN" sz="20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、审核指导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记录</a:t>
            </a:r>
            <a:endParaRPr lang="en-US" altLang="zh-CN" sz="20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、审核文献综述</a:t>
            </a:r>
            <a:endParaRPr lang="en-US" altLang="zh-CN" sz="20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审核毕业设计（论文）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70" y="1635405"/>
            <a:ext cx="7148545" cy="422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</TotalTime>
  <Words>1835</Words>
  <Application>Microsoft Macintosh PowerPoint</Application>
  <PresentationFormat>宽屏</PresentationFormat>
  <Paragraphs>165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Calibri</vt:lpstr>
      <vt:lpstr>Calibri Light</vt:lpstr>
      <vt:lpstr>Clear Sans Light</vt:lpstr>
      <vt:lpstr>DengXian</vt:lpstr>
      <vt:lpstr>Microsoft YaHei</vt:lpstr>
      <vt:lpstr>Wingdings</vt:lpstr>
      <vt:lpstr>楷体</vt:lpstr>
      <vt:lpstr>宋体</vt:lpstr>
      <vt:lpstr>微软雅黑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sheny</dc:creator>
  <cp:lastModifiedBy>谢毅</cp:lastModifiedBy>
  <cp:revision>207</cp:revision>
  <dcterms:created xsi:type="dcterms:W3CDTF">2015-05-05T08:02:00Z</dcterms:created>
  <dcterms:modified xsi:type="dcterms:W3CDTF">2017-12-20T02:10:07Z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